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1" r:id="rId5"/>
    <p:sldId id="262" r:id="rId6"/>
    <p:sldId id="264" r:id="rId7"/>
    <p:sldId id="265"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125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FE1919A9-C41C-446B-AD02-75B8A5A773EC}" type="datetimeFigureOut">
              <a:rPr lang="en-US" smtClean="0"/>
              <a:t>3/22/2008</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C878F1CD-7087-4809-A99C-B94FDBEFDE7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1919A9-C41C-446B-AD02-75B8A5A773EC}" type="datetimeFigureOut">
              <a:rPr lang="en-US" smtClean="0"/>
              <a:t>3/22/2008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78F1CD-7087-4809-A99C-B94FDBEFDE7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1919A9-C41C-446B-AD02-75B8A5A773EC}" type="datetimeFigureOut">
              <a:rPr lang="en-US" smtClean="0"/>
              <a:t>3/22/2008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78F1CD-7087-4809-A99C-B94FDBEFDE7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FE1919A9-C41C-446B-AD02-75B8A5A773EC}" type="datetimeFigureOut">
              <a:rPr lang="en-US" smtClean="0"/>
              <a:t>3/22/2008</a:t>
            </a:fld>
            <a:endParaRPr lang="en-US"/>
          </a:p>
        </p:txBody>
      </p:sp>
      <p:sp>
        <p:nvSpPr>
          <p:cNvPr id="9" name="Slide Number Placeholder 8"/>
          <p:cNvSpPr>
            <a:spLocks noGrp="1"/>
          </p:cNvSpPr>
          <p:nvPr>
            <p:ph type="sldNum" sz="quarter" idx="15"/>
          </p:nvPr>
        </p:nvSpPr>
        <p:spPr/>
        <p:txBody>
          <a:bodyPr rtlCol="0"/>
          <a:lstStyle/>
          <a:p>
            <a:fld id="{C878F1CD-7087-4809-A99C-B94FDBEFDE79}"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E1919A9-C41C-446B-AD02-75B8A5A773EC}" type="datetimeFigureOut">
              <a:rPr lang="en-US" smtClean="0"/>
              <a:t>3/22/2008</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C878F1CD-7087-4809-A99C-B94FDBEFDE7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E1919A9-C41C-446B-AD02-75B8A5A773EC}" type="datetimeFigureOut">
              <a:rPr lang="en-US" smtClean="0"/>
              <a:t>3/22/2008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78F1CD-7087-4809-A99C-B94FDBEFDE79}"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E1919A9-C41C-446B-AD02-75B8A5A773EC}" type="datetimeFigureOut">
              <a:rPr lang="en-US" smtClean="0"/>
              <a:t>3/22/2008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78F1CD-7087-4809-A99C-B94FDBEFDE79}"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FE1919A9-C41C-446B-AD02-75B8A5A773EC}" type="datetimeFigureOut">
              <a:rPr lang="en-US" smtClean="0"/>
              <a:t>3/22/2008</a:t>
            </a:fld>
            <a:endParaRPr lang="en-US"/>
          </a:p>
        </p:txBody>
      </p:sp>
      <p:sp>
        <p:nvSpPr>
          <p:cNvPr id="7" name="Slide Number Placeholder 6"/>
          <p:cNvSpPr>
            <a:spLocks noGrp="1"/>
          </p:cNvSpPr>
          <p:nvPr>
            <p:ph type="sldNum" sz="quarter" idx="11"/>
          </p:nvPr>
        </p:nvSpPr>
        <p:spPr/>
        <p:txBody>
          <a:bodyPr rtlCol="0"/>
          <a:lstStyle/>
          <a:p>
            <a:fld id="{C878F1CD-7087-4809-A99C-B94FDBEFDE79}"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1919A9-C41C-446B-AD02-75B8A5A773EC}" type="datetimeFigureOut">
              <a:rPr lang="en-US" smtClean="0"/>
              <a:t>3/22/2008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78F1CD-7087-4809-A99C-B94FDBEFDE7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FE1919A9-C41C-446B-AD02-75B8A5A773EC}" type="datetimeFigureOut">
              <a:rPr lang="en-US" smtClean="0"/>
              <a:t>3/22/2008</a:t>
            </a:fld>
            <a:endParaRPr lang="en-US"/>
          </a:p>
        </p:txBody>
      </p:sp>
      <p:sp>
        <p:nvSpPr>
          <p:cNvPr id="22" name="Slide Number Placeholder 21"/>
          <p:cNvSpPr>
            <a:spLocks noGrp="1"/>
          </p:cNvSpPr>
          <p:nvPr>
            <p:ph type="sldNum" sz="quarter" idx="15"/>
          </p:nvPr>
        </p:nvSpPr>
        <p:spPr/>
        <p:txBody>
          <a:bodyPr rtlCol="0"/>
          <a:lstStyle/>
          <a:p>
            <a:fld id="{C878F1CD-7087-4809-A99C-B94FDBEFDE79}"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E1919A9-C41C-446B-AD02-75B8A5A773EC}" type="datetimeFigureOut">
              <a:rPr lang="en-US" smtClean="0"/>
              <a:t>3/22/2008</a:t>
            </a:fld>
            <a:endParaRPr lang="en-US"/>
          </a:p>
        </p:txBody>
      </p:sp>
      <p:sp>
        <p:nvSpPr>
          <p:cNvPr id="18" name="Slide Number Placeholder 17"/>
          <p:cNvSpPr>
            <a:spLocks noGrp="1"/>
          </p:cNvSpPr>
          <p:nvPr>
            <p:ph type="sldNum" sz="quarter" idx="11"/>
          </p:nvPr>
        </p:nvSpPr>
        <p:spPr/>
        <p:txBody>
          <a:bodyPr rtlCol="0"/>
          <a:lstStyle/>
          <a:p>
            <a:fld id="{C878F1CD-7087-4809-A99C-B94FDBEFDE79}"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E1919A9-C41C-446B-AD02-75B8A5A773EC}" type="datetimeFigureOut">
              <a:rPr lang="en-US" smtClean="0"/>
              <a:t>3/22/2008</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878F1CD-7087-4809-A99C-B94FDBEFDE7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Lesson 29:  Probability of Independent Events	</a:t>
            </a:r>
            <a:endParaRPr lang="en-US" dirty="0"/>
          </a:p>
        </p:txBody>
      </p:sp>
      <p:sp>
        <p:nvSpPr>
          <p:cNvPr id="3" name="Subtitle 2"/>
          <p:cNvSpPr>
            <a:spLocks noGrp="1"/>
          </p:cNvSpPr>
          <p:nvPr>
            <p:ph type="subTitle" idx="1"/>
          </p:nvPr>
        </p:nvSpPr>
        <p:spPr/>
        <p:txBody>
          <a:bodyPr/>
          <a:lstStyle/>
          <a:p>
            <a:r>
              <a:rPr lang="en-US" dirty="0" smtClean="0"/>
              <a:t>E.3.1.1  Find the theoretical probability of a simple and/or compound event.</a:t>
            </a:r>
          </a:p>
          <a:p>
            <a:r>
              <a:rPr lang="en-US" dirty="0" smtClean="0"/>
              <a:t>E.3.1.2  Find the theoretical probability of an event not occurring.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3(Cont.)</a:t>
            </a:r>
            <a:endParaRPr lang="en-US" dirty="0"/>
          </a:p>
        </p:txBody>
      </p:sp>
      <p:sp>
        <p:nvSpPr>
          <p:cNvPr id="3" name="Content Placeholder 2"/>
          <p:cNvSpPr>
            <a:spLocks noGrp="1"/>
          </p:cNvSpPr>
          <p:nvPr>
            <p:ph sz="quarter" idx="1"/>
          </p:nvPr>
        </p:nvSpPr>
        <p:spPr>
          <a:xfrm>
            <a:off x="533400" y="1600200"/>
            <a:ext cx="7467600" cy="4873752"/>
          </a:xfrm>
        </p:spPr>
        <p:txBody>
          <a:bodyPr>
            <a:normAutofit lnSpcReduction="10000"/>
          </a:bodyPr>
          <a:lstStyle/>
          <a:p>
            <a:r>
              <a:rPr lang="en-US" b="1" dirty="0" smtClean="0"/>
              <a:t>Step 2:</a:t>
            </a:r>
            <a:r>
              <a:rPr lang="en-US" dirty="0" smtClean="0"/>
              <a:t>  Find the probability of rolling a number greater than 2.</a:t>
            </a:r>
          </a:p>
          <a:p>
            <a:pPr lvl="2"/>
            <a:r>
              <a:rPr lang="en-US" dirty="0" smtClean="0"/>
              <a:t>There are 4 favorable outcomes (rolling a 3, 4, 5, or 6), and 6 possible outcomes.</a:t>
            </a:r>
          </a:p>
          <a:p>
            <a:pPr lvl="2"/>
            <a:r>
              <a:rPr lang="en-US" dirty="0" smtClean="0"/>
              <a:t>P = </a:t>
            </a:r>
            <a:r>
              <a:rPr lang="en-US" u="sng" dirty="0" smtClean="0"/>
              <a:t>number of favorable outcomes</a:t>
            </a:r>
            <a:r>
              <a:rPr lang="en-US" dirty="0" smtClean="0"/>
              <a:t> = </a:t>
            </a:r>
            <a:r>
              <a:rPr lang="en-US" u="sng" dirty="0" smtClean="0"/>
              <a:t> 4 </a:t>
            </a:r>
            <a:r>
              <a:rPr lang="en-US" dirty="0" smtClean="0"/>
              <a:t> = </a:t>
            </a:r>
            <a:r>
              <a:rPr lang="en-US" u="sng" dirty="0" smtClean="0"/>
              <a:t> 2 </a:t>
            </a:r>
            <a:r>
              <a:rPr lang="en-US" dirty="0" smtClean="0"/>
              <a:t>	</a:t>
            </a:r>
          </a:p>
          <a:p>
            <a:pPr lvl="4">
              <a:buNone/>
            </a:pPr>
            <a:r>
              <a:rPr lang="en-US" dirty="0" smtClean="0"/>
              <a:t> possible number of outcomes	    6       3</a:t>
            </a:r>
          </a:p>
          <a:p>
            <a:pPr lvl="4">
              <a:buNone/>
            </a:pPr>
            <a:endParaRPr lang="en-US" dirty="0" smtClean="0"/>
          </a:p>
          <a:p>
            <a:r>
              <a:rPr lang="en-US" b="1" dirty="0" smtClean="0"/>
              <a:t>Step 3:  </a:t>
            </a:r>
            <a:r>
              <a:rPr lang="en-US" dirty="0" smtClean="0"/>
              <a:t>Find the product of the probabilities.</a:t>
            </a:r>
          </a:p>
          <a:p>
            <a:pPr lvl="1"/>
            <a:r>
              <a:rPr lang="en-US" b="1" u="sng" dirty="0" smtClean="0"/>
              <a:t> </a:t>
            </a:r>
            <a:r>
              <a:rPr lang="en-US" b="1" u="sng" dirty="0" smtClean="0"/>
              <a:t>1 </a:t>
            </a:r>
            <a:r>
              <a:rPr lang="en-US" b="1" dirty="0" smtClean="0"/>
              <a:t> * </a:t>
            </a:r>
            <a:r>
              <a:rPr lang="en-US" b="1" u="sng" dirty="0" smtClean="0"/>
              <a:t> 2 </a:t>
            </a:r>
            <a:r>
              <a:rPr lang="en-US" b="1" dirty="0" smtClean="0"/>
              <a:t> = </a:t>
            </a:r>
            <a:r>
              <a:rPr lang="en-US" b="1" u="sng" dirty="0" smtClean="0"/>
              <a:t> 2 </a:t>
            </a:r>
            <a:r>
              <a:rPr lang="en-US" b="1" dirty="0" smtClean="0"/>
              <a:t>	</a:t>
            </a:r>
          </a:p>
          <a:p>
            <a:pPr lvl="1">
              <a:buNone/>
            </a:pPr>
            <a:r>
              <a:rPr lang="en-US" b="1" dirty="0" smtClean="0"/>
              <a:t> 	3	     3	 9</a:t>
            </a:r>
          </a:p>
          <a:p>
            <a:pPr lvl="1">
              <a:buNone/>
            </a:pPr>
            <a:endParaRPr lang="en-US" b="1" dirty="0" smtClean="0"/>
          </a:p>
          <a:p>
            <a:r>
              <a:rPr lang="en-US" b="1" dirty="0" smtClean="0"/>
              <a:t>Solution:</a:t>
            </a:r>
            <a:r>
              <a:rPr lang="en-US" dirty="0" smtClean="0"/>
              <a:t>  The probability of spinning a 2 and rolling a number greater than 2 is </a:t>
            </a:r>
            <a:r>
              <a:rPr lang="en-US" u="sng" dirty="0" smtClean="0"/>
              <a:t> 2 </a:t>
            </a:r>
            <a:r>
              <a:rPr lang="en-US" dirty="0" smtClean="0"/>
              <a:t>. 						        9</a:t>
            </a:r>
            <a:endParaRPr lang="en-US" b="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It Out with the COACH.</a:t>
            </a:r>
            <a:endParaRPr lang="en-US" dirty="0"/>
          </a:p>
        </p:txBody>
      </p:sp>
      <p:sp>
        <p:nvSpPr>
          <p:cNvPr id="3" name="Content Placeholder 2"/>
          <p:cNvSpPr>
            <a:spLocks noGrp="1"/>
          </p:cNvSpPr>
          <p:nvPr>
            <p:ph sz="quarter" idx="1"/>
          </p:nvPr>
        </p:nvSpPr>
        <p:spPr/>
        <p:txBody>
          <a:bodyPr/>
          <a:lstStyle/>
          <a:p>
            <a:r>
              <a:rPr lang="en-US" dirty="0" smtClean="0"/>
              <a:t>What is the probability of spinning an odd number and rolling an even number?</a:t>
            </a:r>
          </a:p>
          <a:p>
            <a:r>
              <a:rPr lang="en-US" dirty="0" smtClean="0"/>
              <a:t>On the spinner, the total number of outcomes is _____________.</a:t>
            </a:r>
          </a:p>
          <a:p>
            <a:r>
              <a:rPr lang="en-US" dirty="0" smtClean="0"/>
              <a:t>The number of favorable outcomes for spinning an odd number is __________________.</a:t>
            </a:r>
          </a:p>
          <a:p>
            <a:r>
              <a:rPr lang="en-US" dirty="0" smtClean="0"/>
              <a:t>So the probability of spinning an odd number is _______________.</a:t>
            </a:r>
          </a:p>
          <a:p>
            <a:r>
              <a:rPr lang="en-US" dirty="0" smtClean="0"/>
              <a:t>On the number cube, the total number of outcomes is _________________.</a:t>
            </a:r>
          </a:p>
          <a:p>
            <a:r>
              <a:rPr lang="en-US" dirty="0" smtClean="0"/>
              <a:t>The number of favorable outcomes for rolling an even number is __________________.</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It Out with the COACH.</a:t>
            </a:r>
            <a:endParaRPr lang="en-US" dirty="0"/>
          </a:p>
        </p:txBody>
      </p:sp>
      <p:sp>
        <p:nvSpPr>
          <p:cNvPr id="3" name="Content Placeholder 2"/>
          <p:cNvSpPr>
            <a:spLocks noGrp="1"/>
          </p:cNvSpPr>
          <p:nvPr>
            <p:ph sz="quarter" idx="1"/>
          </p:nvPr>
        </p:nvSpPr>
        <p:spPr/>
        <p:txBody>
          <a:bodyPr/>
          <a:lstStyle/>
          <a:p>
            <a:r>
              <a:rPr lang="en-US" dirty="0" smtClean="0"/>
              <a:t>So the probability of rolling an even number is ______________________.</a:t>
            </a:r>
          </a:p>
          <a:p>
            <a:r>
              <a:rPr lang="en-US" dirty="0" smtClean="0"/>
              <a:t>In simplest form, the probability of rolling an even number is ___________________.</a:t>
            </a:r>
          </a:p>
          <a:p>
            <a:r>
              <a:rPr lang="en-US" dirty="0" smtClean="0"/>
              <a:t>Multiply the probabilities of the independent events and, if possible, simplify the result:</a:t>
            </a:r>
          </a:p>
          <a:p>
            <a:r>
              <a:rPr lang="en-US" dirty="0" smtClean="0"/>
              <a:t>_________________  *  _______________= ________</a:t>
            </a:r>
          </a:p>
          <a:p>
            <a:r>
              <a:rPr lang="en-US" dirty="0" smtClean="0"/>
              <a:t>The probability of spinning an odd number and rolling an even number is ___________________.</a:t>
            </a:r>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Test Questions:</a:t>
            </a:r>
            <a:endParaRPr lang="en-US" dirty="0"/>
          </a:p>
        </p:txBody>
      </p:sp>
      <p:sp>
        <p:nvSpPr>
          <p:cNvPr id="3" name="Content Placeholder 2"/>
          <p:cNvSpPr>
            <a:spLocks noGrp="1"/>
          </p:cNvSpPr>
          <p:nvPr>
            <p:ph sz="quarter" idx="1"/>
          </p:nvPr>
        </p:nvSpPr>
        <p:spPr/>
        <p:txBody>
          <a:bodyPr/>
          <a:lstStyle/>
          <a:p>
            <a:r>
              <a:rPr lang="en-US" dirty="0" smtClean="0"/>
              <a:t>Use the spinner for Question 1 – 5.</a:t>
            </a:r>
          </a:p>
          <a:p>
            <a:endParaRPr lang="en-US" dirty="0" smtClean="0"/>
          </a:p>
          <a:p>
            <a:r>
              <a:rPr lang="en-US" dirty="0" smtClean="0"/>
              <a:t>1.  What is the probability of 				spinning a 12?</a:t>
            </a:r>
          </a:p>
          <a:p>
            <a:pPr lvl="1"/>
            <a:r>
              <a:rPr lang="en-US" dirty="0" smtClean="0"/>
              <a:t>A.  </a:t>
            </a:r>
            <a:r>
              <a:rPr lang="en-US" u="sng" dirty="0" smtClean="0"/>
              <a:t> 1  </a:t>
            </a:r>
            <a:r>
              <a:rPr lang="en-US" dirty="0" smtClean="0"/>
              <a:t>	</a:t>
            </a:r>
            <a:r>
              <a:rPr lang="en-US" u="sng" dirty="0" smtClean="0"/>
              <a:t> </a:t>
            </a:r>
            <a:endParaRPr lang="en-US" dirty="0" smtClean="0"/>
          </a:p>
          <a:p>
            <a:pPr lvl="1">
              <a:buNone/>
            </a:pPr>
            <a:r>
              <a:rPr lang="en-US" dirty="0" smtClean="0"/>
              <a:t>	</a:t>
            </a:r>
            <a:r>
              <a:rPr lang="en-US" dirty="0" smtClean="0"/>
              <a:t>	   16</a:t>
            </a:r>
            <a:endParaRPr lang="en-US" dirty="0" smtClean="0"/>
          </a:p>
          <a:p>
            <a:pPr lvl="1"/>
            <a:r>
              <a:rPr lang="en-US" dirty="0" smtClean="0"/>
              <a:t>B.  </a:t>
            </a:r>
            <a:r>
              <a:rPr lang="en-US" u="sng" dirty="0" smtClean="0"/>
              <a:t> 1 </a:t>
            </a:r>
            <a:r>
              <a:rPr lang="en-US" dirty="0" smtClean="0"/>
              <a:t>	</a:t>
            </a:r>
          </a:p>
          <a:p>
            <a:pPr lvl="1">
              <a:buNone/>
            </a:pPr>
            <a:r>
              <a:rPr lang="en-US" dirty="0" smtClean="0"/>
              <a:t>	</a:t>
            </a:r>
            <a:r>
              <a:rPr lang="en-US" dirty="0" smtClean="0"/>
              <a:t>	  12</a:t>
            </a:r>
          </a:p>
          <a:p>
            <a:pPr lvl="1"/>
            <a:r>
              <a:rPr lang="en-US" dirty="0" smtClean="0"/>
              <a:t>C.  </a:t>
            </a:r>
            <a:r>
              <a:rPr lang="en-US" u="sng" dirty="0" smtClean="0"/>
              <a:t> 1  </a:t>
            </a:r>
            <a:r>
              <a:rPr lang="en-US" dirty="0" smtClean="0"/>
              <a:t>  	</a:t>
            </a:r>
            <a:r>
              <a:rPr lang="en-US" u="sng" dirty="0" smtClean="0"/>
              <a:t> </a:t>
            </a:r>
            <a:endParaRPr lang="en-US" dirty="0" smtClean="0"/>
          </a:p>
          <a:p>
            <a:pPr lvl="1">
              <a:buNone/>
            </a:pPr>
            <a:r>
              <a:rPr lang="en-US" dirty="0" smtClean="0"/>
              <a:t>	</a:t>
            </a:r>
            <a:r>
              <a:rPr lang="en-US" dirty="0" smtClean="0"/>
              <a:t>	   8</a:t>
            </a:r>
          </a:p>
          <a:p>
            <a:pPr lvl="1"/>
            <a:r>
              <a:rPr lang="en-US" dirty="0" smtClean="0"/>
              <a:t>D.  </a:t>
            </a:r>
            <a:r>
              <a:rPr lang="en-US" u="sng" dirty="0" smtClean="0"/>
              <a:t> 1 </a:t>
            </a:r>
            <a:r>
              <a:rPr lang="en-US" dirty="0" smtClean="0"/>
              <a:t>	</a:t>
            </a:r>
          </a:p>
          <a:p>
            <a:pPr lvl="1">
              <a:buNone/>
            </a:pPr>
            <a:r>
              <a:rPr lang="en-US" dirty="0" smtClean="0"/>
              <a:t>	</a:t>
            </a:r>
            <a:r>
              <a:rPr lang="en-US" dirty="0" smtClean="0"/>
              <a:t>	   4</a:t>
            </a:r>
            <a:endParaRPr lang="en-US" dirty="0"/>
          </a:p>
        </p:txBody>
      </p:sp>
      <p:pic>
        <p:nvPicPr>
          <p:cNvPr id="4" name="Picture 2"/>
          <p:cNvPicPr>
            <a:picLocks noChangeAspect="1" noChangeArrowheads="1"/>
          </p:cNvPicPr>
          <p:nvPr/>
        </p:nvPicPr>
        <p:blipFill>
          <a:blip r:embed="rId2"/>
          <a:srcRect/>
          <a:stretch>
            <a:fillRect/>
          </a:stretch>
        </p:blipFill>
        <p:spPr bwMode="auto">
          <a:xfrm>
            <a:off x="5943600" y="1752600"/>
            <a:ext cx="2971800" cy="264795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1:</a:t>
            </a:r>
            <a:endParaRPr lang="en-US" dirty="0"/>
          </a:p>
        </p:txBody>
      </p:sp>
      <p:sp>
        <p:nvSpPr>
          <p:cNvPr id="3" name="Content Placeholder 2"/>
          <p:cNvSpPr>
            <a:spLocks noGrp="1"/>
          </p:cNvSpPr>
          <p:nvPr>
            <p:ph sz="quarter" idx="1"/>
          </p:nvPr>
        </p:nvSpPr>
        <p:spPr/>
        <p:txBody>
          <a:bodyPr/>
          <a:lstStyle/>
          <a:p>
            <a:r>
              <a:rPr lang="en-US" dirty="0" smtClean="0"/>
              <a:t>The correct answer is	C.   </a:t>
            </a:r>
            <a:r>
              <a:rPr lang="en-US" u="sng" dirty="0" smtClean="0"/>
              <a:t> 1 </a:t>
            </a:r>
            <a:r>
              <a:rPr lang="en-US" u="sng" dirty="0" smtClean="0"/>
              <a:t> </a:t>
            </a:r>
            <a:r>
              <a:rPr lang="en-US" dirty="0" smtClean="0"/>
              <a:t> .</a:t>
            </a:r>
          </a:p>
          <a:p>
            <a:pPr>
              <a:buNone/>
            </a:pPr>
            <a:r>
              <a:rPr lang="en-US" dirty="0" smtClean="0"/>
              <a:t>	</a:t>
            </a:r>
            <a:r>
              <a:rPr lang="en-US" dirty="0" smtClean="0"/>
              <a:t>			        	        8</a:t>
            </a:r>
          </a:p>
          <a:p>
            <a:r>
              <a:rPr lang="en-US" dirty="0" smtClean="0"/>
              <a:t>There are 8 possible outcomes.</a:t>
            </a:r>
          </a:p>
          <a:p>
            <a:endParaRPr lang="en-US" dirty="0" smtClean="0"/>
          </a:p>
          <a:p>
            <a:r>
              <a:rPr lang="en-US" dirty="0" smtClean="0"/>
              <a:t>There is 1 favorable outcome.</a:t>
            </a:r>
          </a:p>
          <a:p>
            <a:endParaRPr lang="en-US" dirty="0" smtClean="0"/>
          </a:p>
          <a:p>
            <a:r>
              <a:rPr lang="en-US" dirty="0" smtClean="0"/>
              <a:t>P = </a:t>
            </a:r>
            <a:r>
              <a:rPr lang="en-US" u="sng" dirty="0" smtClean="0"/>
              <a:t># of favorable outcomes</a:t>
            </a:r>
            <a:endParaRPr lang="en-US" dirty="0" smtClean="0"/>
          </a:p>
          <a:p>
            <a:pPr>
              <a:buNone/>
            </a:pPr>
            <a:r>
              <a:rPr lang="en-US" dirty="0" smtClean="0"/>
              <a:t>		</a:t>
            </a:r>
            <a:r>
              <a:rPr lang="en-US" dirty="0" smtClean="0"/>
              <a:t>total # of outcomes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sz="quarter" idx="1"/>
          </p:nvPr>
        </p:nvSpPr>
        <p:spPr/>
        <p:txBody>
          <a:bodyPr/>
          <a:lstStyle/>
          <a:p>
            <a:r>
              <a:rPr lang="en-US" dirty="0" smtClean="0"/>
              <a:t>2.  What is the probability of spinning a number less than 7?</a:t>
            </a:r>
          </a:p>
          <a:p>
            <a:endParaRPr lang="en-US" dirty="0" smtClean="0"/>
          </a:p>
          <a:p>
            <a:r>
              <a:rPr lang="en-US" dirty="0" smtClean="0"/>
              <a:t>A.  	</a:t>
            </a:r>
            <a:r>
              <a:rPr lang="en-US" u="sng" dirty="0" smtClean="0"/>
              <a:t> 1  </a:t>
            </a:r>
            <a:r>
              <a:rPr lang="en-US" dirty="0" smtClean="0"/>
              <a:t>	</a:t>
            </a:r>
          </a:p>
          <a:p>
            <a:pPr>
              <a:buNone/>
            </a:pPr>
            <a:r>
              <a:rPr lang="en-US" dirty="0" smtClean="0"/>
              <a:t>	</a:t>
            </a:r>
            <a:r>
              <a:rPr lang="en-US" dirty="0" smtClean="0"/>
              <a:t>       	 2</a:t>
            </a:r>
          </a:p>
          <a:p>
            <a:r>
              <a:rPr lang="en-US" dirty="0" smtClean="0"/>
              <a:t>B.  	</a:t>
            </a:r>
            <a:r>
              <a:rPr lang="en-US" u="sng" dirty="0" smtClean="0"/>
              <a:t> 3 </a:t>
            </a:r>
            <a:r>
              <a:rPr lang="en-US" dirty="0" smtClean="0"/>
              <a:t>	</a:t>
            </a:r>
          </a:p>
          <a:p>
            <a:pPr>
              <a:buNone/>
            </a:pPr>
            <a:r>
              <a:rPr lang="en-US" dirty="0" smtClean="0"/>
              <a:t>	 </a:t>
            </a:r>
            <a:r>
              <a:rPr lang="en-US" dirty="0" smtClean="0"/>
              <a:t>     	 8</a:t>
            </a:r>
          </a:p>
          <a:p>
            <a:r>
              <a:rPr lang="en-US" dirty="0" smtClean="0"/>
              <a:t>C.  	</a:t>
            </a:r>
            <a:r>
              <a:rPr lang="en-US" u="sng" dirty="0" smtClean="0"/>
              <a:t> 1 </a:t>
            </a:r>
            <a:r>
              <a:rPr lang="en-US" dirty="0" smtClean="0"/>
              <a:t>	</a:t>
            </a:r>
          </a:p>
          <a:p>
            <a:pPr>
              <a:buNone/>
            </a:pPr>
            <a:r>
              <a:rPr lang="en-US" dirty="0" smtClean="0"/>
              <a:t>	</a:t>
            </a:r>
            <a:r>
              <a:rPr lang="en-US" dirty="0" smtClean="0"/>
              <a:t>      	 4</a:t>
            </a:r>
          </a:p>
          <a:p>
            <a:r>
              <a:rPr lang="en-US" dirty="0" smtClean="0"/>
              <a:t>D.  	</a:t>
            </a:r>
            <a:r>
              <a:rPr lang="en-US" u="sng" dirty="0" smtClean="0"/>
              <a:t> 1 </a:t>
            </a:r>
            <a:r>
              <a:rPr lang="en-US" dirty="0" smtClean="0"/>
              <a:t>	</a:t>
            </a:r>
          </a:p>
          <a:p>
            <a:pPr>
              <a:buNone/>
            </a:pPr>
            <a:r>
              <a:rPr lang="en-US" dirty="0" smtClean="0"/>
              <a:t>	</a:t>
            </a:r>
            <a:r>
              <a:rPr lang="en-US" dirty="0" smtClean="0"/>
              <a:t>	 8</a:t>
            </a:r>
            <a:endParaRPr lang="en-US" dirty="0"/>
          </a:p>
        </p:txBody>
      </p:sp>
      <p:pic>
        <p:nvPicPr>
          <p:cNvPr id="4" name="Picture 2"/>
          <p:cNvPicPr>
            <a:picLocks noChangeAspect="1" noChangeArrowheads="1"/>
          </p:cNvPicPr>
          <p:nvPr/>
        </p:nvPicPr>
        <p:blipFill>
          <a:blip r:embed="rId2"/>
          <a:srcRect/>
          <a:stretch>
            <a:fillRect/>
          </a:stretch>
        </p:blipFill>
        <p:spPr bwMode="auto">
          <a:xfrm>
            <a:off x="5257800" y="2590800"/>
            <a:ext cx="2971800" cy="264795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2:</a:t>
            </a:r>
            <a:endParaRPr lang="en-US" dirty="0"/>
          </a:p>
        </p:txBody>
      </p:sp>
      <p:sp>
        <p:nvSpPr>
          <p:cNvPr id="3" name="Content Placeholder 2"/>
          <p:cNvSpPr>
            <a:spLocks noGrp="1"/>
          </p:cNvSpPr>
          <p:nvPr>
            <p:ph sz="quarter" idx="1"/>
          </p:nvPr>
        </p:nvSpPr>
        <p:spPr/>
        <p:txBody>
          <a:bodyPr/>
          <a:lstStyle/>
          <a:p>
            <a:r>
              <a:rPr lang="en-US" dirty="0" smtClean="0"/>
              <a:t>The correct answer is B.  </a:t>
            </a:r>
            <a:r>
              <a:rPr lang="en-US" u="sng" dirty="0" smtClean="0"/>
              <a:t> 3 </a:t>
            </a:r>
            <a:r>
              <a:rPr lang="en-US" u="sng" dirty="0" smtClean="0"/>
              <a:t>.</a:t>
            </a:r>
            <a:endParaRPr lang="en-US" dirty="0" smtClean="0"/>
          </a:p>
          <a:p>
            <a:pPr>
              <a:buNone/>
            </a:pPr>
            <a:r>
              <a:rPr lang="en-US" dirty="0" smtClean="0"/>
              <a:t>	</a:t>
            </a:r>
            <a:r>
              <a:rPr lang="en-US" dirty="0" smtClean="0"/>
              <a:t>				   8</a:t>
            </a:r>
            <a:endParaRPr lang="en-US" dirty="0" smtClean="0"/>
          </a:p>
          <a:p>
            <a:r>
              <a:rPr lang="en-US" dirty="0" smtClean="0"/>
              <a:t>There are 8 total outcomes.</a:t>
            </a:r>
          </a:p>
          <a:p>
            <a:endParaRPr lang="en-US" dirty="0" smtClean="0"/>
          </a:p>
          <a:p>
            <a:r>
              <a:rPr lang="en-US" dirty="0" smtClean="0"/>
              <a:t>There are 3 numbers less than 7.</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sz="quarter" idx="1"/>
          </p:nvPr>
        </p:nvSpPr>
        <p:spPr/>
        <p:txBody>
          <a:bodyPr/>
          <a:lstStyle/>
          <a:p>
            <a:r>
              <a:rPr lang="en-US" dirty="0" smtClean="0"/>
              <a:t>What is the probability of spinning an even number?</a:t>
            </a:r>
          </a:p>
          <a:p>
            <a:r>
              <a:rPr lang="en-US" dirty="0" smtClean="0"/>
              <a:t>A.  	0</a:t>
            </a:r>
          </a:p>
          <a:p>
            <a:pPr>
              <a:buNone/>
            </a:pPr>
            <a:endParaRPr lang="en-US" dirty="0" smtClean="0"/>
          </a:p>
          <a:p>
            <a:r>
              <a:rPr lang="en-US" dirty="0" smtClean="0"/>
              <a:t>B.  	</a:t>
            </a:r>
            <a:r>
              <a:rPr lang="en-US" u="sng" dirty="0" smtClean="0"/>
              <a:t> 1 </a:t>
            </a:r>
            <a:r>
              <a:rPr lang="en-US" dirty="0" smtClean="0"/>
              <a:t>	</a:t>
            </a:r>
          </a:p>
          <a:p>
            <a:pPr>
              <a:buNone/>
            </a:pPr>
            <a:r>
              <a:rPr lang="en-US" dirty="0" smtClean="0"/>
              <a:t>		 4</a:t>
            </a:r>
            <a:endParaRPr lang="en-US" dirty="0" smtClean="0"/>
          </a:p>
          <a:p>
            <a:r>
              <a:rPr lang="en-US" dirty="0" smtClean="0"/>
              <a:t>C</a:t>
            </a:r>
            <a:r>
              <a:rPr lang="en-US" dirty="0" smtClean="0"/>
              <a:t>. 	 </a:t>
            </a:r>
            <a:r>
              <a:rPr lang="en-US" u="sng" dirty="0" smtClean="0"/>
              <a:t> 1 </a:t>
            </a:r>
            <a:r>
              <a:rPr lang="en-US" dirty="0" smtClean="0"/>
              <a:t> 	</a:t>
            </a:r>
          </a:p>
          <a:p>
            <a:pPr lvl="1">
              <a:buNone/>
            </a:pPr>
            <a:r>
              <a:rPr lang="en-US" dirty="0" smtClean="0"/>
              <a:t> </a:t>
            </a:r>
            <a:r>
              <a:rPr lang="en-US" dirty="0" smtClean="0"/>
              <a:t>     	  8</a:t>
            </a:r>
            <a:endParaRPr lang="en-US" dirty="0" smtClean="0"/>
          </a:p>
          <a:p>
            <a:r>
              <a:rPr lang="en-US" dirty="0" smtClean="0"/>
              <a:t>D</a:t>
            </a:r>
            <a:r>
              <a:rPr lang="en-US" dirty="0" smtClean="0"/>
              <a:t>.  </a:t>
            </a:r>
            <a:r>
              <a:rPr lang="en-US" dirty="0" smtClean="0"/>
              <a:t>	</a:t>
            </a:r>
            <a:r>
              <a:rPr lang="en-US" dirty="0" smtClean="0"/>
              <a:t> 1</a:t>
            </a:r>
          </a:p>
        </p:txBody>
      </p:sp>
      <p:pic>
        <p:nvPicPr>
          <p:cNvPr id="4" name="Picture 2"/>
          <p:cNvPicPr>
            <a:picLocks noChangeAspect="1" noChangeArrowheads="1"/>
          </p:cNvPicPr>
          <p:nvPr/>
        </p:nvPicPr>
        <p:blipFill>
          <a:blip r:embed="rId2"/>
          <a:srcRect/>
          <a:stretch>
            <a:fillRect/>
          </a:stretch>
        </p:blipFill>
        <p:spPr bwMode="auto">
          <a:xfrm>
            <a:off x="5257800" y="2590800"/>
            <a:ext cx="2971800" cy="264795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3:</a:t>
            </a:r>
            <a:endParaRPr lang="en-US" dirty="0"/>
          </a:p>
        </p:txBody>
      </p:sp>
      <p:sp>
        <p:nvSpPr>
          <p:cNvPr id="3" name="Content Placeholder 2"/>
          <p:cNvSpPr>
            <a:spLocks noGrp="1"/>
          </p:cNvSpPr>
          <p:nvPr>
            <p:ph sz="quarter" idx="1"/>
          </p:nvPr>
        </p:nvSpPr>
        <p:spPr/>
        <p:txBody>
          <a:bodyPr/>
          <a:lstStyle/>
          <a:p>
            <a:r>
              <a:rPr lang="en-US" dirty="0" smtClean="0"/>
              <a:t>The correct answer is D.	1</a:t>
            </a:r>
          </a:p>
          <a:p>
            <a:endParaRPr lang="en-US" dirty="0" smtClean="0"/>
          </a:p>
          <a:p>
            <a:r>
              <a:rPr lang="en-US" dirty="0" smtClean="0"/>
              <a:t>It is certain this event will happen.</a:t>
            </a:r>
          </a:p>
          <a:p>
            <a:endParaRPr lang="en-US" dirty="0" smtClean="0"/>
          </a:p>
          <a:p>
            <a:r>
              <a:rPr lang="en-US" dirty="0" smtClean="0"/>
              <a:t>When it is certain that event will happen, the probability is 1.</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sz="quarter" idx="1"/>
          </p:nvPr>
        </p:nvSpPr>
        <p:spPr/>
        <p:txBody>
          <a:bodyPr/>
          <a:lstStyle/>
          <a:p>
            <a:r>
              <a:rPr lang="en-US" dirty="0" smtClean="0"/>
              <a:t>What is the probability of spinning a number that is greater than 16?</a:t>
            </a:r>
          </a:p>
          <a:p>
            <a:endParaRPr lang="en-US" dirty="0" smtClean="0"/>
          </a:p>
          <a:p>
            <a:r>
              <a:rPr lang="en-US" dirty="0" smtClean="0"/>
              <a:t>A.  	</a:t>
            </a:r>
            <a:r>
              <a:rPr lang="en-US" dirty="0" smtClean="0"/>
              <a:t>0</a:t>
            </a:r>
            <a:endParaRPr lang="en-US" dirty="0" smtClean="0"/>
          </a:p>
          <a:p>
            <a:endParaRPr lang="en-US" dirty="0" smtClean="0"/>
          </a:p>
          <a:p>
            <a:r>
              <a:rPr lang="en-US" dirty="0" smtClean="0"/>
              <a:t>B.	</a:t>
            </a:r>
            <a:r>
              <a:rPr lang="en-US" u="sng" dirty="0" smtClean="0"/>
              <a:t> 1 </a:t>
            </a:r>
            <a:r>
              <a:rPr lang="en-US" dirty="0" smtClean="0"/>
              <a:t>	</a:t>
            </a:r>
          </a:p>
          <a:p>
            <a:pPr lvl="1">
              <a:buNone/>
            </a:pPr>
            <a:r>
              <a:rPr lang="en-US" dirty="0" smtClean="0"/>
              <a:t>	     4</a:t>
            </a:r>
            <a:endParaRPr lang="en-US" dirty="0" smtClean="0"/>
          </a:p>
          <a:p>
            <a:r>
              <a:rPr lang="en-US" dirty="0" smtClean="0"/>
              <a:t>C.	</a:t>
            </a:r>
            <a:r>
              <a:rPr lang="en-US" u="sng" dirty="0" smtClean="0"/>
              <a:t> 1 </a:t>
            </a:r>
            <a:r>
              <a:rPr lang="en-US" dirty="0" smtClean="0"/>
              <a:t>	</a:t>
            </a:r>
          </a:p>
          <a:p>
            <a:pPr lvl="1">
              <a:buNone/>
            </a:pPr>
            <a:r>
              <a:rPr lang="en-US" dirty="0" smtClean="0"/>
              <a:t>		 8</a:t>
            </a:r>
            <a:endParaRPr lang="en-US" dirty="0" smtClean="0"/>
          </a:p>
          <a:p>
            <a:r>
              <a:rPr lang="en-US" dirty="0" smtClean="0"/>
              <a:t>D.	1</a:t>
            </a:r>
          </a:p>
        </p:txBody>
      </p:sp>
      <p:pic>
        <p:nvPicPr>
          <p:cNvPr id="4" name="Picture 2"/>
          <p:cNvPicPr>
            <a:picLocks noChangeAspect="1" noChangeArrowheads="1"/>
          </p:cNvPicPr>
          <p:nvPr/>
        </p:nvPicPr>
        <p:blipFill>
          <a:blip r:embed="rId2"/>
          <a:srcRect/>
          <a:stretch>
            <a:fillRect/>
          </a:stretch>
        </p:blipFill>
        <p:spPr bwMode="auto">
          <a:xfrm>
            <a:off x="5257800" y="2590800"/>
            <a:ext cx="2971800" cy="264795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sz="quarter" idx="1"/>
          </p:nvPr>
        </p:nvSpPr>
        <p:spPr/>
        <p:txBody>
          <a:bodyPr/>
          <a:lstStyle/>
          <a:p>
            <a:r>
              <a:rPr lang="en-US" b="1" i="1" u="sng" dirty="0" smtClean="0"/>
              <a:t>Event</a:t>
            </a:r>
            <a:r>
              <a:rPr lang="en-US" dirty="0" smtClean="0"/>
              <a:t>-  Something that happens</a:t>
            </a:r>
          </a:p>
          <a:p>
            <a:endParaRPr lang="en-US" b="1" i="1" u="sng" dirty="0" smtClean="0"/>
          </a:p>
          <a:p>
            <a:r>
              <a:rPr lang="en-US" b="1" i="1" u="sng" dirty="0" smtClean="0"/>
              <a:t>Probability (P)-  </a:t>
            </a:r>
            <a:r>
              <a:rPr lang="en-US" dirty="0" smtClean="0"/>
              <a:t>likelihood that the event will happen.</a:t>
            </a:r>
          </a:p>
          <a:p>
            <a:endParaRPr lang="en-US" b="1" i="1" u="sng" dirty="0" smtClean="0"/>
          </a:p>
          <a:p>
            <a:r>
              <a:rPr lang="en-US" b="1" i="1" u="sng" dirty="0" smtClean="0"/>
              <a:t>Independent</a:t>
            </a:r>
            <a:r>
              <a:rPr lang="en-US" dirty="0" smtClean="0"/>
              <a:t>-  stands alone.  Does not rely on another event occurring.</a:t>
            </a:r>
            <a:endParaRPr lang="en-US" b="1" i="1" u="sng"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4:</a:t>
            </a:r>
            <a:endParaRPr lang="en-US" dirty="0"/>
          </a:p>
        </p:txBody>
      </p:sp>
      <p:sp>
        <p:nvSpPr>
          <p:cNvPr id="3" name="Content Placeholder 2"/>
          <p:cNvSpPr>
            <a:spLocks noGrp="1"/>
          </p:cNvSpPr>
          <p:nvPr>
            <p:ph sz="quarter" idx="1"/>
          </p:nvPr>
        </p:nvSpPr>
        <p:spPr/>
        <p:txBody>
          <a:bodyPr/>
          <a:lstStyle/>
          <a:p>
            <a:r>
              <a:rPr lang="en-US" dirty="0" smtClean="0"/>
              <a:t>The correct answer is A.  0</a:t>
            </a:r>
          </a:p>
          <a:p>
            <a:endParaRPr lang="en-US" dirty="0" smtClean="0"/>
          </a:p>
          <a:p>
            <a:r>
              <a:rPr lang="en-US" dirty="0" smtClean="0"/>
              <a:t>It is impossible for this event to occur.</a:t>
            </a:r>
          </a:p>
          <a:p>
            <a:endParaRPr lang="en-US" dirty="0" smtClean="0"/>
          </a:p>
          <a:p>
            <a:r>
              <a:rPr lang="en-US" dirty="0" smtClean="0"/>
              <a:t>Therefore, the probability is 0.</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5:</a:t>
            </a:r>
            <a:endParaRPr lang="en-US" dirty="0"/>
          </a:p>
        </p:txBody>
      </p:sp>
      <p:sp>
        <p:nvSpPr>
          <p:cNvPr id="3" name="Content Placeholder 2"/>
          <p:cNvSpPr>
            <a:spLocks noGrp="1"/>
          </p:cNvSpPr>
          <p:nvPr>
            <p:ph sz="quarter" idx="1"/>
          </p:nvPr>
        </p:nvSpPr>
        <p:spPr/>
        <p:txBody>
          <a:bodyPr/>
          <a:lstStyle/>
          <a:p>
            <a:r>
              <a:rPr lang="en-US" dirty="0" smtClean="0"/>
              <a:t>5.  What is the probability of spinning a number that is not 8?</a:t>
            </a:r>
          </a:p>
          <a:p>
            <a:r>
              <a:rPr lang="en-US" dirty="0" smtClean="0"/>
              <a:t>A.  </a:t>
            </a:r>
            <a:r>
              <a:rPr lang="en-US" dirty="0" smtClean="0"/>
              <a:t>	</a:t>
            </a:r>
            <a:r>
              <a:rPr lang="en-US" u="sng" dirty="0" smtClean="0"/>
              <a:t> 1 </a:t>
            </a:r>
            <a:r>
              <a:rPr lang="en-US" dirty="0" smtClean="0"/>
              <a:t>	</a:t>
            </a:r>
          </a:p>
          <a:p>
            <a:pPr>
              <a:buNone/>
            </a:pPr>
            <a:r>
              <a:rPr lang="en-US" dirty="0" smtClean="0"/>
              <a:t>		 8</a:t>
            </a:r>
            <a:endParaRPr lang="en-US" dirty="0" smtClean="0"/>
          </a:p>
          <a:p>
            <a:r>
              <a:rPr lang="en-US" dirty="0" smtClean="0"/>
              <a:t>B.	</a:t>
            </a:r>
            <a:r>
              <a:rPr lang="en-US" u="sng" dirty="0" smtClean="0"/>
              <a:t> 1 </a:t>
            </a:r>
            <a:r>
              <a:rPr lang="en-US" dirty="0" smtClean="0"/>
              <a:t>	</a:t>
            </a:r>
          </a:p>
          <a:p>
            <a:pPr lvl="2">
              <a:buNone/>
            </a:pPr>
            <a:r>
              <a:rPr lang="en-US" dirty="0" smtClean="0"/>
              <a:t>    4</a:t>
            </a:r>
            <a:endParaRPr lang="en-US" dirty="0" smtClean="0"/>
          </a:p>
          <a:p>
            <a:r>
              <a:rPr lang="en-US" dirty="0" smtClean="0"/>
              <a:t>C.	</a:t>
            </a:r>
            <a:r>
              <a:rPr lang="en-US" u="sng" dirty="0" smtClean="0"/>
              <a:t> 7 </a:t>
            </a:r>
            <a:r>
              <a:rPr lang="en-US" dirty="0" smtClean="0"/>
              <a:t>	</a:t>
            </a:r>
          </a:p>
          <a:p>
            <a:pPr lvl="2">
              <a:buNone/>
            </a:pPr>
            <a:r>
              <a:rPr lang="en-US" dirty="0" smtClean="0"/>
              <a:t>    8</a:t>
            </a:r>
            <a:endParaRPr lang="en-US" dirty="0" smtClean="0"/>
          </a:p>
          <a:p>
            <a:r>
              <a:rPr lang="en-US" dirty="0" smtClean="0"/>
              <a:t>D.	1</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5:</a:t>
            </a:r>
            <a:endParaRPr lang="en-US" dirty="0"/>
          </a:p>
        </p:txBody>
      </p:sp>
      <p:sp>
        <p:nvSpPr>
          <p:cNvPr id="3" name="Content Placeholder 2"/>
          <p:cNvSpPr>
            <a:spLocks noGrp="1"/>
          </p:cNvSpPr>
          <p:nvPr>
            <p:ph sz="quarter" idx="1"/>
          </p:nvPr>
        </p:nvSpPr>
        <p:spPr/>
        <p:txBody>
          <a:bodyPr/>
          <a:lstStyle/>
          <a:p>
            <a:r>
              <a:rPr lang="en-US" dirty="0" smtClean="0"/>
              <a:t>The correct answer is C.  </a:t>
            </a:r>
            <a:r>
              <a:rPr lang="en-US" u="sng" dirty="0" smtClean="0"/>
              <a:t> 7  </a:t>
            </a:r>
            <a:r>
              <a:rPr lang="en-US" dirty="0" smtClean="0"/>
              <a:t>	</a:t>
            </a:r>
            <a:endParaRPr lang="en-US" dirty="0" smtClean="0"/>
          </a:p>
          <a:p>
            <a:pPr>
              <a:buNone/>
            </a:pPr>
            <a:r>
              <a:rPr lang="en-US" dirty="0" smtClean="0"/>
              <a:t>					   8</a:t>
            </a:r>
          </a:p>
          <a:p>
            <a:r>
              <a:rPr lang="en-US" dirty="0" smtClean="0"/>
              <a:t>There are 8 possible outcomes.</a:t>
            </a:r>
          </a:p>
          <a:p>
            <a:endParaRPr lang="en-US" dirty="0" smtClean="0"/>
          </a:p>
          <a:p>
            <a:r>
              <a:rPr lang="en-US" dirty="0" smtClean="0"/>
              <a:t>There are 7 favorable outcomes.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6:</a:t>
            </a:r>
            <a:endParaRPr lang="en-US" dirty="0"/>
          </a:p>
        </p:txBody>
      </p:sp>
      <p:sp>
        <p:nvSpPr>
          <p:cNvPr id="3" name="Content Placeholder 2"/>
          <p:cNvSpPr>
            <a:spLocks noGrp="1"/>
          </p:cNvSpPr>
          <p:nvPr>
            <p:ph sz="quarter" idx="1"/>
          </p:nvPr>
        </p:nvSpPr>
        <p:spPr/>
        <p:txBody>
          <a:bodyPr/>
          <a:lstStyle/>
          <a:p>
            <a:r>
              <a:rPr lang="en-US" dirty="0" smtClean="0"/>
              <a:t>6.  What is the probability of rolling a 5 and getting tails?</a:t>
            </a:r>
          </a:p>
          <a:p>
            <a:endParaRPr lang="en-US" dirty="0" smtClean="0"/>
          </a:p>
          <a:p>
            <a:r>
              <a:rPr lang="en-US" dirty="0" smtClean="0"/>
              <a:t>A.  	</a:t>
            </a:r>
            <a:r>
              <a:rPr lang="en-US" u="sng" dirty="0" smtClean="0"/>
              <a:t> 1 </a:t>
            </a:r>
            <a:r>
              <a:rPr lang="en-US" dirty="0" smtClean="0"/>
              <a:t>	</a:t>
            </a:r>
          </a:p>
          <a:p>
            <a:pPr lvl="1">
              <a:buNone/>
            </a:pPr>
            <a:r>
              <a:rPr lang="en-US" dirty="0" smtClean="0"/>
              <a:t>	</a:t>
            </a:r>
            <a:r>
              <a:rPr lang="en-US" dirty="0" smtClean="0"/>
              <a:t>  	12</a:t>
            </a:r>
            <a:endParaRPr lang="en-US" dirty="0" smtClean="0"/>
          </a:p>
          <a:p>
            <a:r>
              <a:rPr lang="en-US" dirty="0" smtClean="0"/>
              <a:t>B.  	</a:t>
            </a:r>
            <a:r>
              <a:rPr lang="en-US" u="sng" dirty="0" smtClean="0"/>
              <a:t> 1 </a:t>
            </a:r>
            <a:r>
              <a:rPr lang="en-US" dirty="0" smtClean="0"/>
              <a:t>	</a:t>
            </a:r>
          </a:p>
          <a:p>
            <a:pPr>
              <a:buNone/>
            </a:pPr>
            <a:r>
              <a:rPr lang="en-US" dirty="0" smtClean="0"/>
              <a:t>		8</a:t>
            </a:r>
            <a:endParaRPr lang="en-US" dirty="0" smtClean="0"/>
          </a:p>
          <a:p>
            <a:r>
              <a:rPr lang="en-US" dirty="0" smtClean="0"/>
              <a:t>C.  	</a:t>
            </a:r>
            <a:r>
              <a:rPr lang="en-US" u="sng" dirty="0" smtClean="0"/>
              <a:t> 1 </a:t>
            </a:r>
            <a:r>
              <a:rPr lang="en-US" dirty="0" smtClean="0"/>
              <a:t>	</a:t>
            </a:r>
          </a:p>
          <a:p>
            <a:pPr lvl="1">
              <a:buNone/>
            </a:pPr>
            <a:r>
              <a:rPr lang="en-US" dirty="0" smtClean="0"/>
              <a:t>	</a:t>
            </a:r>
            <a:r>
              <a:rPr lang="en-US" dirty="0" smtClean="0"/>
              <a:t>	 6</a:t>
            </a:r>
            <a:endParaRPr lang="en-US" dirty="0" smtClean="0"/>
          </a:p>
          <a:p>
            <a:r>
              <a:rPr lang="en-US" dirty="0" smtClean="0"/>
              <a:t>D.  	</a:t>
            </a:r>
            <a:r>
              <a:rPr lang="en-US" u="sng" dirty="0" smtClean="0"/>
              <a:t> 1 </a:t>
            </a:r>
            <a:r>
              <a:rPr lang="en-US" dirty="0" smtClean="0"/>
              <a:t>	</a:t>
            </a:r>
          </a:p>
          <a:p>
            <a:pPr>
              <a:buNone/>
            </a:pPr>
            <a:r>
              <a:rPr lang="en-US" dirty="0" smtClean="0"/>
              <a:t>	</a:t>
            </a:r>
            <a:r>
              <a:rPr lang="en-US" dirty="0" smtClean="0"/>
              <a:t>	2</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6:</a:t>
            </a:r>
            <a:endParaRPr lang="en-US" dirty="0"/>
          </a:p>
        </p:txBody>
      </p:sp>
      <p:sp>
        <p:nvSpPr>
          <p:cNvPr id="3" name="Content Placeholder 2"/>
          <p:cNvSpPr>
            <a:spLocks noGrp="1"/>
          </p:cNvSpPr>
          <p:nvPr>
            <p:ph sz="quarter" idx="1"/>
          </p:nvPr>
        </p:nvSpPr>
        <p:spPr/>
        <p:txBody>
          <a:bodyPr/>
          <a:lstStyle/>
          <a:p>
            <a:r>
              <a:rPr lang="en-US" dirty="0" smtClean="0"/>
              <a:t>The correct answer is A.  </a:t>
            </a:r>
            <a:r>
              <a:rPr lang="en-US" u="sng" dirty="0" smtClean="0"/>
              <a:t> 1 </a:t>
            </a:r>
            <a:r>
              <a:rPr lang="en-US" dirty="0" smtClean="0"/>
              <a:t>	</a:t>
            </a:r>
          </a:p>
          <a:p>
            <a:pPr>
              <a:buNone/>
            </a:pPr>
            <a:r>
              <a:rPr lang="en-US" dirty="0" smtClean="0"/>
              <a:t>					   12</a:t>
            </a:r>
            <a:endParaRPr lang="en-US" dirty="0" smtClean="0"/>
          </a:p>
          <a:p>
            <a:r>
              <a:rPr lang="en-US" dirty="0" smtClean="0"/>
              <a:t>The probability of rolling a 5 is:  </a:t>
            </a:r>
            <a:r>
              <a:rPr lang="en-US" u="sng" dirty="0" smtClean="0"/>
              <a:t> 1 </a:t>
            </a:r>
            <a:r>
              <a:rPr lang="en-US" dirty="0" smtClean="0"/>
              <a:t>	</a:t>
            </a:r>
          </a:p>
          <a:p>
            <a:pPr>
              <a:buNone/>
            </a:pPr>
            <a:r>
              <a:rPr lang="en-US" dirty="0" smtClean="0"/>
              <a:t>						    6</a:t>
            </a:r>
            <a:endParaRPr lang="en-US" dirty="0" smtClean="0"/>
          </a:p>
          <a:p>
            <a:endParaRPr lang="en-US" dirty="0" smtClean="0"/>
          </a:p>
          <a:p>
            <a:r>
              <a:rPr lang="en-US" dirty="0" smtClean="0"/>
              <a:t>The probability of getting tails is:  </a:t>
            </a:r>
            <a:r>
              <a:rPr lang="en-US" u="sng" dirty="0" smtClean="0"/>
              <a:t> 1 </a:t>
            </a:r>
            <a:r>
              <a:rPr lang="en-US" dirty="0" smtClean="0"/>
              <a:t>	</a:t>
            </a:r>
          </a:p>
          <a:p>
            <a:pPr>
              <a:buNone/>
            </a:pPr>
            <a:r>
              <a:rPr lang="en-US" dirty="0" smtClean="0"/>
              <a:t>						        2</a:t>
            </a:r>
            <a:endParaRPr lang="en-US" dirty="0" smtClean="0"/>
          </a:p>
          <a:p>
            <a:endParaRPr lang="en-US" dirty="0" smtClean="0"/>
          </a:p>
          <a:p>
            <a:r>
              <a:rPr lang="en-US" dirty="0" smtClean="0"/>
              <a:t>Therefore, </a:t>
            </a:r>
            <a:r>
              <a:rPr lang="en-US" u="sng" dirty="0" smtClean="0"/>
              <a:t> 1 </a:t>
            </a:r>
            <a:r>
              <a:rPr lang="en-US" dirty="0" smtClean="0"/>
              <a:t>	* 	</a:t>
            </a:r>
            <a:r>
              <a:rPr lang="en-US" u="sng" dirty="0" smtClean="0"/>
              <a:t> 1 </a:t>
            </a:r>
            <a:r>
              <a:rPr lang="en-US" dirty="0" smtClean="0"/>
              <a:t>	=	</a:t>
            </a:r>
            <a:r>
              <a:rPr lang="en-US" u="sng" dirty="0" smtClean="0"/>
              <a:t> 1 </a:t>
            </a:r>
            <a:r>
              <a:rPr lang="en-US" dirty="0" smtClean="0"/>
              <a:t>	</a:t>
            </a:r>
            <a:r>
              <a:rPr lang="en-US" dirty="0" smtClean="0"/>
              <a:t>		6		 2		12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7:  </a:t>
            </a:r>
            <a:endParaRPr lang="en-US" dirty="0"/>
          </a:p>
        </p:txBody>
      </p:sp>
      <p:sp>
        <p:nvSpPr>
          <p:cNvPr id="3" name="Content Placeholder 2"/>
          <p:cNvSpPr>
            <a:spLocks noGrp="1"/>
          </p:cNvSpPr>
          <p:nvPr>
            <p:ph sz="quarter" idx="1"/>
          </p:nvPr>
        </p:nvSpPr>
        <p:spPr/>
        <p:txBody>
          <a:bodyPr/>
          <a:lstStyle/>
          <a:p>
            <a:r>
              <a:rPr lang="en-US" dirty="0" smtClean="0"/>
              <a:t>What is the probability of rolling a prime number and getting tails?</a:t>
            </a:r>
          </a:p>
          <a:p>
            <a:endParaRPr lang="en-US" dirty="0" smtClean="0"/>
          </a:p>
          <a:p>
            <a:r>
              <a:rPr lang="en-US" dirty="0" smtClean="0"/>
              <a:t>A.	</a:t>
            </a:r>
            <a:r>
              <a:rPr lang="en-US" u="sng" dirty="0" smtClean="0"/>
              <a:t> 1 </a:t>
            </a:r>
            <a:r>
              <a:rPr lang="en-US" dirty="0" smtClean="0"/>
              <a:t>	</a:t>
            </a:r>
          </a:p>
          <a:p>
            <a:pPr>
              <a:buNone/>
            </a:pPr>
            <a:r>
              <a:rPr lang="en-US" dirty="0" smtClean="0"/>
              <a:t>		 6</a:t>
            </a:r>
            <a:endParaRPr lang="en-US" dirty="0" smtClean="0"/>
          </a:p>
          <a:p>
            <a:r>
              <a:rPr lang="en-US" dirty="0" smtClean="0"/>
              <a:t>B.	</a:t>
            </a:r>
            <a:r>
              <a:rPr lang="en-US" u="sng" dirty="0" smtClean="0"/>
              <a:t> 1 </a:t>
            </a:r>
            <a:endParaRPr lang="en-US" u="sng" dirty="0" smtClean="0"/>
          </a:p>
          <a:p>
            <a:pPr>
              <a:buNone/>
            </a:pPr>
            <a:r>
              <a:rPr lang="en-US" dirty="0" smtClean="0"/>
              <a:t>	</a:t>
            </a:r>
            <a:r>
              <a:rPr lang="en-US" dirty="0" smtClean="0"/>
              <a:t>	 4</a:t>
            </a:r>
            <a:endParaRPr lang="en-US" dirty="0" smtClean="0"/>
          </a:p>
          <a:p>
            <a:r>
              <a:rPr lang="en-US" dirty="0" smtClean="0"/>
              <a:t>C.	</a:t>
            </a:r>
            <a:r>
              <a:rPr lang="en-US" u="sng" dirty="0" smtClean="0"/>
              <a:t> 1 </a:t>
            </a:r>
            <a:r>
              <a:rPr lang="en-US" dirty="0" smtClean="0"/>
              <a:t>	</a:t>
            </a:r>
          </a:p>
          <a:p>
            <a:pPr lvl="1">
              <a:buNone/>
            </a:pPr>
            <a:r>
              <a:rPr lang="en-US" dirty="0" smtClean="0"/>
              <a:t>		 2</a:t>
            </a:r>
            <a:endParaRPr lang="en-US" dirty="0" smtClean="0"/>
          </a:p>
          <a:p>
            <a:r>
              <a:rPr lang="en-US" dirty="0" smtClean="0"/>
              <a:t>D.	</a:t>
            </a:r>
            <a:r>
              <a:rPr lang="en-US" u="sng" dirty="0" smtClean="0"/>
              <a:t> 3 </a:t>
            </a:r>
            <a:r>
              <a:rPr lang="en-US" dirty="0" smtClean="0"/>
              <a:t>	</a:t>
            </a:r>
          </a:p>
          <a:p>
            <a:pPr>
              <a:buNone/>
            </a:pPr>
            <a:r>
              <a:rPr lang="en-US" dirty="0" smtClean="0"/>
              <a:t>	</a:t>
            </a:r>
            <a:r>
              <a:rPr lang="en-US" dirty="0" smtClean="0"/>
              <a:t>	 4</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7:</a:t>
            </a:r>
            <a:endParaRPr lang="en-US" dirty="0"/>
          </a:p>
        </p:txBody>
      </p:sp>
      <p:sp>
        <p:nvSpPr>
          <p:cNvPr id="3" name="Content Placeholder 2"/>
          <p:cNvSpPr>
            <a:spLocks noGrp="1"/>
          </p:cNvSpPr>
          <p:nvPr>
            <p:ph sz="quarter" idx="1"/>
          </p:nvPr>
        </p:nvSpPr>
        <p:spPr/>
        <p:txBody>
          <a:bodyPr/>
          <a:lstStyle/>
          <a:p>
            <a:r>
              <a:rPr lang="en-US" dirty="0" smtClean="0"/>
              <a:t>The correct answer is :  B.	</a:t>
            </a:r>
            <a:r>
              <a:rPr lang="en-US" u="sng" dirty="0" smtClean="0"/>
              <a:t> 1 </a:t>
            </a:r>
            <a:r>
              <a:rPr lang="en-US" dirty="0" smtClean="0"/>
              <a:t>	</a:t>
            </a:r>
          </a:p>
          <a:p>
            <a:pPr>
              <a:buNone/>
            </a:pPr>
            <a:r>
              <a:rPr lang="en-US" dirty="0" smtClean="0"/>
              <a:t>						 4</a:t>
            </a:r>
            <a:endParaRPr lang="en-US" dirty="0" smtClean="0"/>
          </a:p>
          <a:p>
            <a:r>
              <a:rPr lang="en-US" dirty="0" smtClean="0"/>
              <a:t>The probability of a prime number is </a:t>
            </a:r>
            <a:r>
              <a:rPr lang="en-US" u="sng" dirty="0" smtClean="0"/>
              <a:t> 3 </a:t>
            </a:r>
            <a:r>
              <a:rPr lang="en-US" dirty="0" smtClean="0"/>
              <a:t>	</a:t>
            </a:r>
          </a:p>
          <a:p>
            <a:pPr>
              <a:buNone/>
            </a:pPr>
            <a:r>
              <a:rPr lang="en-US" dirty="0" smtClean="0"/>
              <a:t>							 6</a:t>
            </a:r>
            <a:endParaRPr lang="en-US" dirty="0" smtClean="0"/>
          </a:p>
          <a:p>
            <a:r>
              <a:rPr lang="en-US" dirty="0" smtClean="0"/>
              <a:t>The probability of tails is </a:t>
            </a:r>
            <a:r>
              <a:rPr lang="en-US" u="sng" dirty="0" smtClean="0"/>
              <a:t> 1 </a:t>
            </a:r>
            <a:r>
              <a:rPr lang="en-US" dirty="0" smtClean="0"/>
              <a:t>	</a:t>
            </a:r>
          </a:p>
          <a:p>
            <a:pPr lvl="1">
              <a:buNone/>
            </a:pPr>
            <a:r>
              <a:rPr lang="en-US" dirty="0" smtClean="0"/>
              <a:t>					    2</a:t>
            </a:r>
            <a:endParaRPr lang="en-US" dirty="0" smtClean="0"/>
          </a:p>
          <a:p>
            <a:r>
              <a:rPr lang="en-US" dirty="0" smtClean="0"/>
              <a:t>Therefore, </a:t>
            </a:r>
            <a:r>
              <a:rPr lang="en-US" u="sng" dirty="0" smtClean="0"/>
              <a:t> 3  </a:t>
            </a:r>
            <a:r>
              <a:rPr lang="en-US" dirty="0" smtClean="0"/>
              <a:t>	*	</a:t>
            </a:r>
            <a:r>
              <a:rPr lang="en-US" u="sng" dirty="0" smtClean="0"/>
              <a:t> </a:t>
            </a:r>
            <a:r>
              <a:rPr lang="en-US" u="sng" dirty="0" smtClean="0"/>
              <a:t>1 </a:t>
            </a:r>
            <a:r>
              <a:rPr lang="en-US" dirty="0" smtClean="0"/>
              <a:t>	=	</a:t>
            </a:r>
            <a:r>
              <a:rPr lang="en-US" u="sng" dirty="0" smtClean="0"/>
              <a:t> 3 </a:t>
            </a:r>
            <a:r>
              <a:rPr lang="en-US" dirty="0" smtClean="0"/>
              <a:t>=	</a:t>
            </a:r>
            <a:r>
              <a:rPr lang="en-US" u="sng" dirty="0" smtClean="0"/>
              <a:t> 1 </a:t>
            </a:r>
            <a:r>
              <a:rPr lang="en-US" u="sng" dirty="0" smtClean="0"/>
              <a:t> </a:t>
            </a:r>
            <a:endParaRPr lang="en-US" u="sng" dirty="0" smtClean="0"/>
          </a:p>
          <a:p>
            <a:pPr lvl="3">
              <a:buNone/>
            </a:pPr>
            <a:r>
              <a:rPr lang="en-US" dirty="0" smtClean="0"/>
              <a:t>		 6		 2		 12	 4</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8:</a:t>
            </a:r>
            <a:endParaRPr lang="en-US" dirty="0"/>
          </a:p>
        </p:txBody>
      </p:sp>
      <p:sp>
        <p:nvSpPr>
          <p:cNvPr id="3" name="Content Placeholder 2"/>
          <p:cNvSpPr>
            <a:spLocks noGrp="1"/>
          </p:cNvSpPr>
          <p:nvPr>
            <p:ph sz="quarter" idx="1"/>
          </p:nvPr>
        </p:nvSpPr>
        <p:spPr/>
        <p:txBody>
          <a:bodyPr/>
          <a:lstStyle/>
          <a:p>
            <a:r>
              <a:rPr lang="en-US" dirty="0" smtClean="0"/>
              <a:t>8.  What is the probability of spinning a number greater than 2 an rolling a number greater than 2?</a:t>
            </a:r>
          </a:p>
          <a:p>
            <a:r>
              <a:rPr lang="en-US" dirty="0" smtClean="0"/>
              <a:t>A.	</a:t>
            </a:r>
            <a:r>
              <a:rPr lang="en-US" u="sng" dirty="0" smtClean="0"/>
              <a:t> 1 </a:t>
            </a:r>
            <a:r>
              <a:rPr lang="en-US" dirty="0" smtClean="0"/>
              <a:t>	</a:t>
            </a:r>
          </a:p>
          <a:p>
            <a:pPr>
              <a:buNone/>
            </a:pPr>
            <a:r>
              <a:rPr lang="en-US" dirty="0" smtClean="0"/>
              <a:t>		48</a:t>
            </a:r>
            <a:endParaRPr lang="en-US" dirty="0" smtClean="0"/>
          </a:p>
          <a:p>
            <a:r>
              <a:rPr lang="en-US" dirty="0" smtClean="0"/>
              <a:t>B.	</a:t>
            </a:r>
            <a:r>
              <a:rPr lang="en-US" u="sng" dirty="0" smtClean="0"/>
              <a:t> 1 </a:t>
            </a:r>
            <a:r>
              <a:rPr lang="en-US" dirty="0" smtClean="0"/>
              <a:t>	</a:t>
            </a:r>
          </a:p>
          <a:p>
            <a:pPr>
              <a:buNone/>
            </a:pPr>
            <a:r>
              <a:rPr lang="en-US" dirty="0" smtClean="0"/>
              <a:t>		14</a:t>
            </a:r>
            <a:endParaRPr lang="en-US" dirty="0" smtClean="0"/>
          </a:p>
          <a:p>
            <a:r>
              <a:rPr lang="en-US" dirty="0" smtClean="0"/>
              <a:t>C.	</a:t>
            </a:r>
            <a:r>
              <a:rPr lang="en-US" u="sng" dirty="0" smtClean="0"/>
              <a:t> 1 </a:t>
            </a:r>
            <a:r>
              <a:rPr lang="en-US" dirty="0" smtClean="0"/>
              <a:t>	</a:t>
            </a:r>
          </a:p>
          <a:p>
            <a:pPr>
              <a:buNone/>
            </a:pPr>
            <a:r>
              <a:rPr lang="en-US" dirty="0" smtClean="0"/>
              <a:t>		 4</a:t>
            </a:r>
            <a:endParaRPr lang="en-US" dirty="0" smtClean="0"/>
          </a:p>
          <a:p>
            <a:r>
              <a:rPr lang="en-US" dirty="0" smtClean="0"/>
              <a:t>D.	</a:t>
            </a:r>
            <a:r>
              <a:rPr lang="en-US" u="sng" dirty="0" smtClean="0"/>
              <a:t> 1 </a:t>
            </a:r>
            <a:r>
              <a:rPr lang="en-US" dirty="0" smtClean="0"/>
              <a:t>	</a:t>
            </a:r>
          </a:p>
          <a:p>
            <a:pPr>
              <a:buNone/>
            </a:pPr>
            <a:r>
              <a:rPr lang="en-US" dirty="0" smtClean="0"/>
              <a:t>	</a:t>
            </a:r>
            <a:r>
              <a:rPr lang="en-US" dirty="0" smtClean="0"/>
              <a:t>	 2</a:t>
            </a:r>
            <a:endParaRPr lang="en-US" dirty="0"/>
          </a:p>
        </p:txBody>
      </p:sp>
      <p:pic>
        <p:nvPicPr>
          <p:cNvPr id="4" name="Picture 2"/>
          <p:cNvPicPr>
            <a:picLocks noChangeAspect="1" noChangeArrowheads="1"/>
          </p:cNvPicPr>
          <p:nvPr/>
        </p:nvPicPr>
        <p:blipFill>
          <a:blip r:embed="rId2"/>
          <a:srcRect/>
          <a:stretch>
            <a:fillRect/>
          </a:stretch>
        </p:blipFill>
        <p:spPr bwMode="auto">
          <a:xfrm>
            <a:off x="3810000" y="2590800"/>
            <a:ext cx="3086100" cy="2695575"/>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8:</a:t>
            </a:r>
            <a:endParaRPr lang="en-US" dirty="0"/>
          </a:p>
        </p:txBody>
      </p:sp>
      <p:sp>
        <p:nvSpPr>
          <p:cNvPr id="3" name="Content Placeholder 2"/>
          <p:cNvSpPr>
            <a:spLocks noGrp="1"/>
          </p:cNvSpPr>
          <p:nvPr>
            <p:ph sz="quarter" idx="1"/>
          </p:nvPr>
        </p:nvSpPr>
        <p:spPr/>
        <p:txBody>
          <a:bodyPr/>
          <a:lstStyle/>
          <a:p>
            <a:r>
              <a:rPr lang="en-US" dirty="0" smtClean="0"/>
              <a:t>The correct answer is D.  </a:t>
            </a:r>
            <a:r>
              <a:rPr lang="en-US" u="sng" dirty="0" smtClean="0"/>
              <a:t> 1 </a:t>
            </a:r>
            <a:r>
              <a:rPr lang="en-US" dirty="0" smtClean="0"/>
              <a:t>	</a:t>
            </a:r>
          </a:p>
          <a:p>
            <a:pPr>
              <a:buNone/>
            </a:pPr>
            <a:r>
              <a:rPr lang="en-US" dirty="0" smtClean="0"/>
              <a:t>					   2</a:t>
            </a:r>
            <a:endParaRPr lang="en-US" dirty="0" smtClean="0"/>
          </a:p>
          <a:p>
            <a:r>
              <a:rPr lang="en-US" dirty="0" smtClean="0"/>
              <a:t>The probability of spinning a number greater than 2 is </a:t>
            </a:r>
            <a:r>
              <a:rPr lang="en-US" u="sng" dirty="0" smtClean="0"/>
              <a:t> 6 </a:t>
            </a:r>
            <a:r>
              <a:rPr lang="en-US" dirty="0" smtClean="0"/>
              <a:t>	</a:t>
            </a:r>
          </a:p>
          <a:p>
            <a:pPr lvl="1">
              <a:buNone/>
            </a:pPr>
            <a:r>
              <a:rPr lang="en-US" dirty="0" smtClean="0"/>
              <a:t>		          8</a:t>
            </a:r>
            <a:endParaRPr lang="en-US" dirty="0" smtClean="0"/>
          </a:p>
          <a:p>
            <a:r>
              <a:rPr lang="en-US" dirty="0" smtClean="0"/>
              <a:t>The probability of rolling a number greater than 2 is </a:t>
            </a:r>
            <a:r>
              <a:rPr lang="en-US" u="sng" dirty="0" smtClean="0"/>
              <a:t> 4 </a:t>
            </a:r>
            <a:r>
              <a:rPr lang="en-US" dirty="0" smtClean="0"/>
              <a:t>	</a:t>
            </a:r>
          </a:p>
          <a:p>
            <a:pPr>
              <a:buNone/>
            </a:pPr>
            <a:r>
              <a:rPr lang="en-US" dirty="0" smtClean="0"/>
              <a:t>		6</a:t>
            </a:r>
            <a:endParaRPr lang="en-US" dirty="0" smtClean="0"/>
          </a:p>
          <a:p>
            <a:r>
              <a:rPr lang="en-US" dirty="0" smtClean="0"/>
              <a:t>Therefore, </a:t>
            </a:r>
            <a:r>
              <a:rPr lang="en-US" u="sng" dirty="0" smtClean="0"/>
              <a:t> 6 </a:t>
            </a:r>
            <a:r>
              <a:rPr lang="en-US" dirty="0" smtClean="0"/>
              <a:t>	*	</a:t>
            </a:r>
            <a:r>
              <a:rPr lang="en-US" u="sng" dirty="0" smtClean="0"/>
              <a:t> 4 </a:t>
            </a:r>
            <a:r>
              <a:rPr lang="en-US" dirty="0" smtClean="0"/>
              <a:t>	= </a:t>
            </a:r>
            <a:r>
              <a:rPr lang="en-US" u="sng" dirty="0" smtClean="0"/>
              <a:t> 24 </a:t>
            </a:r>
            <a:r>
              <a:rPr lang="en-US" dirty="0" smtClean="0"/>
              <a:t>	= </a:t>
            </a:r>
            <a:r>
              <a:rPr lang="en-US" u="sng" dirty="0" smtClean="0"/>
              <a:t> 1 </a:t>
            </a:r>
            <a:r>
              <a:rPr lang="en-US" dirty="0" smtClean="0"/>
              <a:t>	</a:t>
            </a:r>
          </a:p>
          <a:p>
            <a:pPr>
              <a:buNone/>
            </a:pPr>
            <a:r>
              <a:rPr lang="en-US" dirty="0" smtClean="0"/>
              <a:t>	</a:t>
            </a:r>
            <a:r>
              <a:rPr lang="en-US" dirty="0" smtClean="0"/>
              <a:t>		8		6	    48	    2</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9:</a:t>
            </a:r>
            <a:endParaRPr lang="en-US" dirty="0"/>
          </a:p>
        </p:txBody>
      </p:sp>
      <p:sp>
        <p:nvSpPr>
          <p:cNvPr id="3" name="Content Placeholder 2"/>
          <p:cNvSpPr>
            <a:spLocks noGrp="1"/>
          </p:cNvSpPr>
          <p:nvPr>
            <p:ph sz="quarter" idx="1"/>
          </p:nvPr>
        </p:nvSpPr>
        <p:spPr/>
        <p:txBody>
          <a:bodyPr/>
          <a:lstStyle/>
          <a:p>
            <a:r>
              <a:rPr lang="en-US" dirty="0" smtClean="0"/>
              <a:t>9.  What is the probability of spinning a prime number and rolling a prime number?</a:t>
            </a:r>
          </a:p>
          <a:p>
            <a:endParaRPr lang="en-US" dirty="0" smtClean="0"/>
          </a:p>
          <a:p>
            <a:r>
              <a:rPr lang="en-US" dirty="0" smtClean="0"/>
              <a:t>A.	</a:t>
            </a:r>
            <a:r>
              <a:rPr lang="en-US" u="sng" dirty="0" smtClean="0"/>
              <a:t> 1 </a:t>
            </a:r>
            <a:r>
              <a:rPr lang="en-US" dirty="0" smtClean="0"/>
              <a:t>	</a:t>
            </a:r>
          </a:p>
          <a:p>
            <a:pPr>
              <a:buNone/>
            </a:pPr>
            <a:r>
              <a:rPr lang="en-US" dirty="0" smtClean="0"/>
              <a:t>		 8</a:t>
            </a:r>
            <a:endParaRPr lang="en-US" dirty="0" smtClean="0"/>
          </a:p>
          <a:p>
            <a:r>
              <a:rPr lang="en-US" dirty="0" smtClean="0"/>
              <a:t>B.	</a:t>
            </a:r>
            <a:r>
              <a:rPr lang="en-US" u="sng" dirty="0" smtClean="0"/>
              <a:t> 1 </a:t>
            </a:r>
            <a:r>
              <a:rPr lang="en-US" dirty="0" smtClean="0"/>
              <a:t>	</a:t>
            </a:r>
          </a:p>
          <a:p>
            <a:pPr>
              <a:buNone/>
            </a:pPr>
            <a:r>
              <a:rPr lang="en-US" dirty="0" smtClean="0"/>
              <a:t>		 4</a:t>
            </a:r>
            <a:endParaRPr lang="en-US" dirty="0" smtClean="0"/>
          </a:p>
          <a:p>
            <a:r>
              <a:rPr lang="en-US" dirty="0" smtClean="0"/>
              <a:t>C.	</a:t>
            </a:r>
            <a:r>
              <a:rPr lang="en-US" u="sng" dirty="0" smtClean="0"/>
              <a:t> 1 </a:t>
            </a:r>
            <a:r>
              <a:rPr lang="en-US" dirty="0" smtClean="0"/>
              <a:t>	</a:t>
            </a:r>
          </a:p>
          <a:p>
            <a:pPr>
              <a:buNone/>
            </a:pPr>
            <a:r>
              <a:rPr lang="en-US" dirty="0" smtClean="0"/>
              <a:t>		 2</a:t>
            </a:r>
            <a:endParaRPr lang="en-US" dirty="0" smtClean="0"/>
          </a:p>
          <a:p>
            <a:r>
              <a:rPr lang="en-US" dirty="0" smtClean="0"/>
              <a:t>D.	1</a:t>
            </a:r>
            <a:endParaRPr lang="en-US" dirty="0"/>
          </a:p>
        </p:txBody>
      </p:sp>
      <p:pic>
        <p:nvPicPr>
          <p:cNvPr id="4" name="Picture 2"/>
          <p:cNvPicPr>
            <a:picLocks noChangeAspect="1" noChangeArrowheads="1"/>
          </p:cNvPicPr>
          <p:nvPr/>
        </p:nvPicPr>
        <p:blipFill>
          <a:blip r:embed="rId2"/>
          <a:srcRect/>
          <a:stretch>
            <a:fillRect/>
          </a:stretch>
        </p:blipFill>
        <p:spPr bwMode="auto">
          <a:xfrm>
            <a:off x="4876800" y="2667000"/>
            <a:ext cx="3086100" cy="2695575"/>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What is the probability that the spinner will stop at a section marked B?</a:t>
            </a:r>
          </a:p>
          <a:p>
            <a:endParaRPr lang="en-US" dirty="0" smtClean="0"/>
          </a:p>
          <a:p>
            <a:r>
              <a:rPr lang="en-US" b="1" dirty="0" smtClean="0"/>
              <a:t>Step 1:</a:t>
            </a:r>
            <a:r>
              <a:rPr lang="en-US" dirty="0" smtClean="0"/>
              <a:t>  Find the total number of			  possible outcomes.</a:t>
            </a:r>
          </a:p>
          <a:p>
            <a:pPr lvl="1"/>
            <a:r>
              <a:rPr lang="en-US" b="1" dirty="0" smtClean="0"/>
              <a:t>The possible number of 				outcomes is the number of 			equal sections on the spinner.			There are 8 possible outcomes.</a:t>
            </a:r>
            <a:endParaRPr lang="en-US" b="1" dirty="0" smtClean="0"/>
          </a:p>
          <a:p>
            <a:pPr lvl="1"/>
            <a:endParaRPr lang="en-US" b="1" dirty="0" smtClean="0"/>
          </a:p>
          <a:p>
            <a:r>
              <a:rPr lang="en-US" b="1" dirty="0" smtClean="0"/>
              <a:t>Step 2:  </a:t>
            </a:r>
            <a:r>
              <a:rPr lang="en-US" dirty="0" smtClean="0"/>
              <a:t>Find the number of favorable outcomes.</a:t>
            </a:r>
          </a:p>
          <a:p>
            <a:pPr lvl="1"/>
            <a:r>
              <a:rPr lang="en-US" b="1" dirty="0" smtClean="0"/>
              <a:t>The number of favorable outcomes is the number of sections marked B.  There are 3 favorable outcomes.</a:t>
            </a:r>
            <a:endParaRPr lang="en-US" b="1" dirty="0" smtClean="0"/>
          </a:p>
          <a:p>
            <a:endParaRPr lang="en-US" dirty="0" smtClean="0"/>
          </a:p>
          <a:p>
            <a:endParaRPr lang="en-US" dirty="0" smtClean="0"/>
          </a:p>
          <a:p>
            <a:endParaRPr lang="en-US" dirty="0" smtClean="0"/>
          </a:p>
          <a:p>
            <a:endParaRPr lang="en-US" dirty="0"/>
          </a:p>
        </p:txBody>
      </p:sp>
      <p:pic>
        <p:nvPicPr>
          <p:cNvPr id="4" name="Picture 2"/>
          <p:cNvPicPr>
            <a:picLocks noChangeAspect="1" noChangeArrowheads="1"/>
          </p:cNvPicPr>
          <p:nvPr/>
        </p:nvPicPr>
        <p:blipFill>
          <a:blip r:embed="rId2"/>
          <a:srcRect/>
          <a:stretch>
            <a:fillRect/>
          </a:stretch>
        </p:blipFill>
        <p:spPr bwMode="auto">
          <a:xfrm>
            <a:off x="5832388" y="2286000"/>
            <a:ext cx="2854411" cy="2514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9:</a:t>
            </a:r>
            <a:endParaRPr lang="en-US" dirty="0"/>
          </a:p>
        </p:txBody>
      </p:sp>
      <p:sp>
        <p:nvSpPr>
          <p:cNvPr id="3" name="Content Placeholder 2"/>
          <p:cNvSpPr>
            <a:spLocks noGrp="1"/>
          </p:cNvSpPr>
          <p:nvPr>
            <p:ph sz="quarter" idx="1"/>
          </p:nvPr>
        </p:nvSpPr>
        <p:spPr/>
        <p:txBody>
          <a:bodyPr/>
          <a:lstStyle/>
          <a:p>
            <a:r>
              <a:rPr lang="en-US" dirty="0" smtClean="0"/>
              <a:t>The correct answer is B.  </a:t>
            </a:r>
            <a:r>
              <a:rPr lang="en-US" u="sng" dirty="0" smtClean="0"/>
              <a:t> 1 </a:t>
            </a:r>
            <a:r>
              <a:rPr lang="en-US" dirty="0" smtClean="0"/>
              <a:t>	</a:t>
            </a:r>
          </a:p>
          <a:p>
            <a:pPr>
              <a:buNone/>
            </a:pPr>
            <a:r>
              <a:rPr lang="en-US" dirty="0" smtClean="0"/>
              <a:t>					   4</a:t>
            </a:r>
            <a:endParaRPr lang="en-US" dirty="0" smtClean="0"/>
          </a:p>
          <a:p>
            <a:r>
              <a:rPr lang="en-US" dirty="0" smtClean="0"/>
              <a:t>The probability of spinning a prime # is </a:t>
            </a:r>
            <a:r>
              <a:rPr lang="en-US" u="sng" dirty="0" smtClean="0"/>
              <a:t> 4 </a:t>
            </a:r>
            <a:r>
              <a:rPr lang="en-US" dirty="0" smtClean="0"/>
              <a:t>	</a:t>
            </a:r>
          </a:p>
          <a:p>
            <a:pPr>
              <a:buNone/>
            </a:pPr>
            <a:r>
              <a:rPr lang="en-US" dirty="0" smtClean="0"/>
              <a:t>							      8</a:t>
            </a:r>
            <a:endParaRPr lang="en-US" dirty="0" smtClean="0"/>
          </a:p>
          <a:p>
            <a:r>
              <a:rPr lang="en-US" dirty="0" smtClean="0"/>
              <a:t>The probability of rolling a prime # is </a:t>
            </a:r>
            <a:r>
              <a:rPr lang="en-US" u="sng" dirty="0" smtClean="0"/>
              <a:t> 3 </a:t>
            </a:r>
            <a:r>
              <a:rPr lang="en-US" dirty="0" smtClean="0"/>
              <a:t>	</a:t>
            </a:r>
          </a:p>
          <a:p>
            <a:pPr>
              <a:buNone/>
            </a:pPr>
            <a:r>
              <a:rPr lang="en-US" dirty="0" smtClean="0"/>
              <a:t>							  6</a:t>
            </a:r>
            <a:endParaRPr lang="en-US" dirty="0" smtClean="0"/>
          </a:p>
          <a:p>
            <a:r>
              <a:rPr lang="en-US" dirty="0" smtClean="0"/>
              <a:t>Therefore, </a:t>
            </a:r>
            <a:r>
              <a:rPr lang="en-US" u="sng" dirty="0" smtClean="0"/>
              <a:t> 4 </a:t>
            </a:r>
            <a:r>
              <a:rPr lang="en-US" dirty="0" smtClean="0"/>
              <a:t>	*	</a:t>
            </a:r>
            <a:r>
              <a:rPr lang="en-US" u="sng" dirty="0" smtClean="0"/>
              <a:t> 3 </a:t>
            </a:r>
            <a:r>
              <a:rPr lang="en-US" dirty="0" smtClean="0"/>
              <a:t>	=  </a:t>
            </a:r>
            <a:r>
              <a:rPr lang="en-US" u="sng" dirty="0" smtClean="0"/>
              <a:t>12</a:t>
            </a:r>
            <a:r>
              <a:rPr lang="en-US" dirty="0" smtClean="0"/>
              <a:t>  =  </a:t>
            </a:r>
            <a:r>
              <a:rPr lang="en-US" u="sng" dirty="0" smtClean="0"/>
              <a:t> 1 </a:t>
            </a:r>
            <a:r>
              <a:rPr lang="en-US" dirty="0" smtClean="0"/>
              <a:t>	</a:t>
            </a:r>
          </a:p>
          <a:p>
            <a:pPr>
              <a:buNone/>
            </a:pPr>
            <a:r>
              <a:rPr lang="en-US" dirty="0" smtClean="0"/>
              <a:t>	</a:t>
            </a:r>
            <a:r>
              <a:rPr lang="en-US" dirty="0" smtClean="0"/>
              <a:t>		8		6	    48	     4</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10:</a:t>
            </a:r>
            <a:endParaRPr lang="en-US" dirty="0"/>
          </a:p>
        </p:txBody>
      </p:sp>
      <p:sp>
        <p:nvSpPr>
          <p:cNvPr id="3" name="Content Placeholder 2"/>
          <p:cNvSpPr>
            <a:spLocks noGrp="1"/>
          </p:cNvSpPr>
          <p:nvPr>
            <p:ph sz="quarter" idx="1"/>
          </p:nvPr>
        </p:nvSpPr>
        <p:spPr/>
        <p:txBody>
          <a:bodyPr/>
          <a:lstStyle/>
          <a:p>
            <a:r>
              <a:rPr lang="en-US" dirty="0" smtClean="0"/>
              <a:t>10.  What is the probability of spinning a number that is not 5 and rolling a number that is not 5?</a:t>
            </a:r>
          </a:p>
          <a:p>
            <a:endParaRPr lang="en-US" dirty="0" smtClean="0"/>
          </a:p>
          <a:p>
            <a:r>
              <a:rPr lang="en-US" dirty="0" smtClean="0"/>
              <a:t>A.	</a:t>
            </a:r>
            <a:r>
              <a:rPr lang="en-US" u="sng" dirty="0" smtClean="0"/>
              <a:t> 1 </a:t>
            </a:r>
            <a:r>
              <a:rPr lang="en-US" dirty="0" smtClean="0"/>
              <a:t>	</a:t>
            </a:r>
          </a:p>
          <a:p>
            <a:pPr>
              <a:buNone/>
            </a:pPr>
            <a:r>
              <a:rPr lang="en-US" dirty="0" smtClean="0"/>
              <a:t>		48</a:t>
            </a:r>
            <a:endParaRPr lang="en-US" dirty="0" smtClean="0"/>
          </a:p>
          <a:p>
            <a:r>
              <a:rPr lang="en-US" dirty="0" smtClean="0"/>
              <a:t>B.	</a:t>
            </a:r>
            <a:r>
              <a:rPr lang="en-US" u="sng" dirty="0" smtClean="0"/>
              <a:t> 35 </a:t>
            </a:r>
            <a:r>
              <a:rPr lang="en-US" dirty="0" smtClean="0"/>
              <a:t>	</a:t>
            </a:r>
          </a:p>
          <a:p>
            <a:pPr>
              <a:buNone/>
            </a:pPr>
            <a:r>
              <a:rPr lang="en-US" dirty="0" smtClean="0"/>
              <a:t>		 48</a:t>
            </a:r>
            <a:endParaRPr lang="en-US" dirty="0" smtClean="0"/>
          </a:p>
          <a:p>
            <a:r>
              <a:rPr lang="en-US" dirty="0" smtClean="0"/>
              <a:t>C.	</a:t>
            </a:r>
            <a:r>
              <a:rPr lang="en-US" u="sng" dirty="0" smtClean="0"/>
              <a:t> 5 </a:t>
            </a:r>
            <a:r>
              <a:rPr lang="en-US" dirty="0" smtClean="0"/>
              <a:t>	</a:t>
            </a:r>
          </a:p>
          <a:p>
            <a:pPr>
              <a:buNone/>
            </a:pPr>
            <a:r>
              <a:rPr lang="en-US" dirty="0" smtClean="0"/>
              <a:t>		 6</a:t>
            </a:r>
            <a:endParaRPr lang="en-US" dirty="0" smtClean="0"/>
          </a:p>
          <a:p>
            <a:r>
              <a:rPr lang="en-US" dirty="0" smtClean="0"/>
              <a:t>D.	</a:t>
            </a:r>
            <a:r>
              <a:rPr lang="en-US" u="sng" dirty="0" smtClean="0"/>
              <a:t> 7  </a:t>
            </a:r>
            <a:r>
              <a:rPr lang="en-US" dirty="0" smtClean="0"/>
              <a:t>	</a:t>
            </a:r>
          </a:p>
          <a:p>
            <a:pPr>
              <a:buNone/>
            </a:pPr>
            <a:r>
              <a:rPr lang="en-US" dirty="0" smtClean="0"/>
              <a:t>	</a:t>
            </a:r>
            <a:r>
              <a:rPr lang="en-US" dirty="0" smtClean="0"/>
              <a:t>	 8</a:t>
            </a:r>
            <a:endParaRPr lang="en-US" dirty="0"/>
          </a:p>
        </p:txBody>
      </p:sp>
      <p:pic>
        <p:nvPicPr>
          <p:cNvPr id="4" name="Picture 2"/>
          <p:cNvPicPr>
            <a:picLocks noChangeAspect="1" noChangeArrowheads="1"/>
          </p:cNvPicPr>
          <p:nvPr/>
        </p:nvPicPr>
        <p:blipFill>
          <a:blip r:embed="rId2"/>
          <a:srcRect/>
          <a:stretch>
            <a:fillRect/>
          </a:stretch>
        </p:blipFill>
        <p:spPr bwMode="auto">
          <a:xfrm>
            <a:off x="5486400" y="2971800"/>
            <a:ext cx="3086100" cy="2695575"/>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10:</a:t>
            </a:r>
            <a:endParaRPr lang="en-US" dirty="0"/>
          </a:p>
        </p:txBody>
      </p:sp>
      <p:sp>
        <p:nvSpPr>
          <p:cNvPr id="3" name="Content Placeholder 2"/>
          <p:cNvSpPr>
            <a:spLocks noGrp="1"/>
          </p:cNvSpPr>
          <p:nvPr>
            <p:ph sz="quarter" idx="1"/>
          </p:nvPr>
        </p:nvSpPr>
        <p:spPr/>
        <p:txBody>
          <a:bodyPr/>
          <a:lstStyle/>
          <a:p>
            <a:r>
              <a:rPr lang="en-US" dirty="0" smtClean="0"/>
              <a:t>10.  The correct answer is B.  </a:t>
            </a:r>
            <a:r>
              <a:rPr lang="en-US" u="sng" dirty="0" smtClean="0"/>
              <a:t> 35 </a:t>
            </a:r>
            <a:r>
              <a:rPr lang="en-US" dirty="0" smtClean="0"/>
              <a:t>	</a:t>
            </a:r>
          </a:p>
          <a:p>
            <a:pPr>
              <a:buNone/>
            </a:pPr>
            <a:r>
              <a:rPr lang="en-US" dirty="0" smtClean="0"/>
              <a:t>						48</a:t>
            </a:r>
            <a:endParaRPr lang="en-US" dirty="0" smtClean="0"/>
          </a:p>
          <a:p>
            <a:r>
              <a:rPr lang="en-US" dirty="0" smtClean="0"/>
              <a:t>The probability of not spinning a 5 is </a:t>
            </a:r>
            <a:r>
              <a:rPr lang="en-US" u="sng" dirty="0" smtClean="0"/>
              <a:t> 7 </a:t>
            </a:r>
            <a:r>
              <a:rPr lang="en-US" dirty="0" smtClean="0"/>
              <a:t>	</a:t>
            </a:r>
          </a:p>
          <a:p>
            <a:pPr>
              <a:buNone/>
            </a:pPr>
            <a:r>
              <a:rPr lang="en-US" dirty="0" smtClean="0"/>
              <a:t>							 8</a:t>
            </a:r>
            <a:endParaRPr lang="en-US" dirty="0" smtClean="0"/>
          </a:p>
          <a:p>
            <a:r>
              <a:rPr lang="en-US" dirty="0" smtClean="0"/>
              <a:t>The probability of not rolling a 5 is </a:t>
            </a:r>
            <a:r>
              <a:rPr lang="en-US" u="sng" dirty="0" smtClean="0"/>
              <a:t> </a:t>
            </a:r>
            <a:r>
              <a:rPr lang="en-US" u="sng" dirty="0" smtClean="0"/>
              <a:t>5 </a:t>
            </a:r>
            <a:r>
              <a:rPr lang="en-US" dirty="0" smtClean="0"/>
              <a:t>	</a:t>
            </a:r>
          </a:p>
          <a:p>
            <a:pPr>
              <a:buNone/>
            </a:pPr>
            <a:r>
              <a:rPr lang="en-US" dirty="0" smtClean="0"/>
              <a:t>						         6</a:t>
            </a:r>
            <a:endParaRPr lang="en-US" dirty="0" smtClean="0"/>
          </a:p>
          <a:p>
            <a:r>
              <a:rPr lang="en-US" dirty="0" smtClean="0"/>
              <a:t>Therefore, </a:t>
            </a:r>
            <a:r>
              <a:rPr lang="en-US" u="sng" dirty="0" smtClean="0"/>
              <a:t> 7 </a:t>
            </a:r>
            <a:r>
              <a:rPr lang="en-US" dirty="0" smtClean="0"/>
              <a:t>	*	</a:t>
            </a:r>
            <a:r>
              <a:rPr lang="en-US" u="sng" dirty="0" smtClean="0"/>
              <a:t> 5  </a:t>
            </a:r>
            <a:r>
              <a:rPr lang="en-US" dirty="0" smtClean="0"/>
              <a:t>	=	</a:t>
            </a:r>
            <a:r>
              <a:rPr lang="en-US" u="sng" dirty="0" smtClean="0"/>
              <a:t> 35 </a:t>
            </a:r>
            <a:r>
              <a:rPr lang="en-US" dirty="0" smtClean="0"/>
              <a:t>	</a:t>
            </a:r>
          </a:p>
          <a:p>
            <a:pPr>
              <a:buNone/>
            </a:pPr>
            <a:r>
              <a:rPr lang="en-US" dirty="0" smtClean="0"/>
              <a:t>	</a:t>
            </a:r>
            <a:r>
              <a:rPr lang="en-US" dirty="0" smtClean="0"/>
              <a:t>		8		 6		 48</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Open-Ended Question 11:</a:t>
            </a:r>
            <a:endParaRPr lang="en-US" dirty="0"/>
          </a:p>
        </p:txBody>
      </p:sp>
      <p:sp>
        <p:nvSpPr>
          <p:cNvPr id="3" name="Content Placeholder 2"/>
          <p:cNvSpPr>
            <a:spLocks noGrp="1"/>
          </p:cNvSpPr>
          <p:nvPr>
            <p:ph sz="quarter" idx="1"/>
          </p:nvPr>
        </p:nvSpPr>
        <p:spPr/>
        <p:txBody>
          <a:bodyPr/>
          <a:lstStyle/>
          <a:p>
            <a:r>
              <a:rPr lang="en-US" dirty="0" smtClean="0"/>
              <a:t>11A.  A bag contains 2 red marbles, 3 blue marbles, and 5 green marbles.  If you reach into the bag without looking, what is the probability of drawing a red marble?  (Simplest Form)</a:t>
            </a:r>
          </a:p>
          <a:p>
            <a:endParaRPr lang="en-US"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11A:</a:t>
            </a:r>
            <a:endParaRPr lang="en-US" dirty="0"/>
          </a:p>
        </p:txBody>
      </p:sp>
      <p:sp>
        <p:nvSpPr>
          <p:cNvPr id="3" name="Content Placeholder 2"/>
          <p:cNvSpPr>
            <a:spLocks noGrp="1"/>
          </p:cNvSpPr>
          <p:nvPr>
            <p:ph sz="quarter" idx="1"/>
          </p:nvPr>
        </p:nvSpPr>
        <p:spPr/>
        <p:txBody>
          <a:bodyPr/>
          <a:lstStyle/>
          <a:p>
            <a:r>
              <a:rPr lang="en-US" dirty="0" smtClean="0"/>
              <a:t>The probability of drawing a red marble is </a:t>
            </a:r>
            <a:r>
              <a:rPr lang="en-US" u="sng" dirty="0" smtClean="0"/>
              <a:t> 1 </a:t>
            </a:r>
            <a:r>
              <a:rPr lang="en-US" u="sng" dirty="0" smtClean="0"/>
              <a:t> </a:t>
            </a:r>
            <a:endParaRPr lang="en-US" dirty="0" smtClean="0"/>
          </a:p>
          <a:p>
            <a:pPr>
              <a:buNone/>
            </a:pPr>
            <a:r>
              <a:rPr lang="en-US" dirty="0" smtClean="0"/>
              <a:t>	</a:t>
            </a:r>
            <a:r>
              <a:rPr lang="en-US" dirty="0" smtClean="0"/>
              <a:t>							5.</a:t>
            </a:r>
          </a:p>
          <a:p>
            <a:r>
              <a:rPr lang="en-US" dirty="0" smtClean="0"/>
              <a:t>There are 2 red marbles.</a:t>
            </a:r>
          </a:p>
          <a:p>
            <a:endParaRPr lang="en-US" dirty="0" smtClean="0"/>
          </a:p>
          <a:p>
            <a:r>
              <a:rPr lang="en-US" dirty="0" smtClean="0"/>
              <a:t>There are a total of 10 marbles.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11B:  Open-Ended</a:t>
            </a:r>
            <a:endParaRPr lang="en-US" dirty="0"/>
          </a:p>
        </p:txBody>
      </p:sp>
      <p:sp>
        <p:nvSpPr>
          <p:cNvPr id="3" name="Content Placeholder 2"/>
          <p:cNvSpPr>
            <a:spLocks noGrp="1"/>
          </p:cNvSpPr>
          <p:nvPr>
            <p:ph sz="quarter" idx="1"/>
          </p:nvPr>
        </p:nvSpPr>
        <p:spPr/>
        <p:txBody>
          <a:bodyPr/>
          <a:lstStyle/>
          <a:p>
            <a:r>
              <a:rPr lang="en-US" dirty="0" smtClean="0"/>
              <a:t>11B:  You reach into the bag and draw one marble without looking.  You put it back then you draw another marble without looking.  What is the probability that both marbles are blue?  (Simplest Form)</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11B:</a:t>
            </a:r>
            <a:endParaRPr lang="en-US" dirty="0"/>
          </a:p>
        </p:txBody>
      </p:sp>
      <p:sp>
        <p:nvSpPr>
          <p:cNvPr id="3" name="Content Placeholder 2"/>
          <p:cNvSpPr>
            <a:spLocks noGrp="1"/>
          </p:cNvSpPr>
          <p:nvPr>
            <p:ph sz="quarter" idx="1"/>
          </p:nvPr>
        </p:nvSpPr>
        <p:spPr/>
        <p:txBody>
          <a:bodyPr/>
          <a:lstStyle/>
          <a:p>
            <a:r>
              <a:rPr lang="en-US" dirty="0" smtClean="0"/>
              <a:t>The probability is </a:t>
            </a:r>
            <a:r>
              <a:rPr lang="en-US" u="sng" dirty="0" smtClean="0"/>
              <a:t> 9 </a:t>
            </a:r>
            <a:r>
              <a:rPr lang="en-US" dirty="0" smtClean="0"/>
              <a:t>	</a:t>
            </a:r>
          </a:p>
          <a:p>
            <a:pPr>
              <a:buNone/>
            </a:pPr>
            <a:r>
              <a:rPr lang="en-US" dirty="0" smtClean="0"/>
              <a:t>	</a:t>
            </a:r>
            <a:r>
              <a:rPr lang="en-US" dirty="0" smtClean="0"/>
              <a:t>			100</a:t>
            </a:r>
          </a:p>
          <a:p>
            <a:pPr>
              <a:buNone/>
            </a:pPr>
            <a:endParaRPr lang="en-US" dirty="0" smtClean="0"/>
          </a:p>
          <a:p>
            <a:r>
              <a:rPr lang="en-US" dirty="0" smtClean="0"/>
              <a:t>The probability of the first draw is </a:t>
            </a:r>
            <a:r>
              <a:rPr lang="en-US" u="sng" dirty="0" smtClean="0"/>
              <a:t> 3 </a:t>
            </a:r>
            <a:r>
              <a:rPr lang="en-US" dirty="0" smtClean="0"/>
              <a:t>	</a:t>
            </a:r>
          </a:p>
          <a:p>
            <a:pPr>
              <a:buNone/>
            </a:pPr>
            <a:r>
              <a:rPr lang="en-US" dirty="0" smtClean="0"/>
              <a:t>	</a:t>
            </a:r>
            <a:r>
              <a:rPr lang="en-US" dirty="0" smtClean="0"/>
              <a:t>					        10</a:t>
            </a:r>
          </a:p>
          <a:p>
            <a:r>
              <a:rPr lang="en-US" dirty="0" smtClean="0"/>
              <a:t>The probability of the second draw is </a:t>
            </a:r>
            <a:r>
              <a:rPr lang="en-US" u="sng" dirty="0" smtClean="0"/>
              <a:t> 3 </a:t>
            </a:r>
            <a:r>
              <a:rPr lang="en-US" dirty="0" smtClean="0"/>
              <a:t>	</a:t>
            </a:r>
          </a:p>
          <a:p>
            <a:pPr>
              <a:buNone/>
            </a:pPr>
            <a:r>
              <a:rPr lang="en-US" dirty="0" smtClean="0"/>
              <a:t>	</a:t>
            </a:r>
            <a:r>
              <a:rPr lang="en-US" dirty="0" smtClean="0"/>
              <a:t>						 10</a:t>
            </a:r>
          </a:p>
          <a:p>
            <a:pPr>
              <a:buNone/>
            </a:pPr>
            <a:endParaRPr lang="en-US" dirty="0" smtClean="0"/>
          </a:p>
          <a:p>
            <a:r>
              <a:rPr lang="en-US" dirty="0" smtClean="0"/>
              <a:t>Therefore, </a:t>
            </a:r>
            <a:r>
              <a:rPr lang="en-US" u="sng" dirty="0" smtClean="0"/>
              <a:t> 3 </a:t>
            </a:r>
            <a:r>
              <a:rPr lang="en-US" dirty="0" smtClean="0"/>
              <a:t>	*	</a:t>
            </a:r>
            <a:r>
              <a:rPr lang="en-US" u="sng" dirty="0" smtClean="0"/>
              <a:t> 3 </a:t>
            </a:r>
            <a:r>
              <a:rPr lang="en-US" dirty="0" smtClean="0"/>
              <a:t>	=	</a:t>
            </a:r>
            <a:r>
              <a:rPr lang="en-US" u="sng" dirty="0" smtClean="0"/>
              <a:t> 9 </a:t>
            </a:r>
            <a:r>
              <a:rPr lang="en-US" u="sng" dirty="0" smtClean="0"/>
              <a:t> </a:t>
            </a:r>
            <a:r>
              <a:rPr lang="en-US" dirty="0" smtClean="0"/>
              <a:t>	</a:t>
            </a:r>
          </a:p>
          <a:p>
            <a:pPr>
              <a:buNone/>
            </a:pPr>
            <a:r>
              <a:rPr lang="en-US" smtClean="0"/>
              <a:t>	</a:t>
            </a:r>
            <a:r>
              <a:rPr lang="en-US" smtClean="0"/>
              <a:t>		10		10		100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(Cont.)</a:t>
            </a:r>
            <a:endParaRPr lang="en-US" dirty="0"/>
          </a:p>
        </p:txBody>
      </p:sp>
      <p:sp>
        <p:nvSpPr>
          <p:cNvPr id="3" name="Content Placeholder 2"/>
          <p:cNvSpPr>
            <a:spLocks noGrp="1"/>
          </p:cNvSpPr>
          <p:nvPr>
            <p:ph sz="quarter" idx="1"/>
          </p:nvPr>
        </p:nvSpPr>
        <p:spPr/>
        <p:txBody>
          <a:bodyPr/>
          <a:lstStyle/>
          <a:p>
            <a:r>
              <a:rPr lang="en-US" b="1" dirty="0" smtClean="0"/>
              <a:t>Step 3:  </a:t>
            </a:r>
            <a:r>
              <a:rPr lang="en-US" dirty="0" smtClean="0"/>
              <a:t>Use the probability ratio.</a:t>
            </a:r>
          </a:p>
          <a:p>
            <a:endParaRPr lang="en-US" b="1" dirty="0" smtClean="0"/>
          </a:p>
          <a:p>
            <a:pPr lvl="1"/>
            <a:r>
              <a:rPr lang="en-US" b="1" dirty="0" smtClean="0"/>
              <a:t>P = </a:t>
            </a:r>
            <a:r>
              <a:rPr lang="en-US" b="1" u="sng" dirty="0" smtClean="0"/>
              <a:t>number of favorable outcomes</a:t>
            </a:r>
            <a:r>
              <a:rPr lang="en-US" b="1" dirty="0" smtClean="0"/>
              <a:t>	=  </a:t>
            </a:r>
            <a:r>
              <a:rPr lang="en-US" b="1" u="sng" dirty="0" smtClean="0"/>
              <a:t>  3  </a:t>
            </a:r>
            <a:r>
              <a:rPr lang="en-US" b="1" dirty="0" smtClean="0"/>
              <a:t>		   possible number of outcomes	      </a:t>
            </a:r>
            <a:r>
              <a:rPr lang="en-US" b="1" dirty="0" smtClean="0"/>
              <a:t>8</a:t>
            </a:r>
            <a:endParaRPr lang="en-US" dirty="0" smtClean="0"/>
          </a:p>
          <a:p>
            <a:endParaRPr lang="en-US" dirty="0" smtClean="0"/>
          </a:p>
          <a:p>
            <a:r>
              <a:rPr lang="en-US" b="1" i="1" u="sng" dirty="0" smtClean="0"/>
              <a:t>Solution</a:t>
            </a:r>
            <a:r>
              <a:rPr lang="en-US" dirty="0" smtClean="0"/>
              <a:t>:  </a:t>
            </a:r>
            <a:r>
              <a:rPr lang="en-US" b="1" dirty="0" smtClean="0"/>
              <a:t>The probability of the spinner stopping on B is </a:t>
            </a:r>
            <a:r>
              <a:rPr lang="en-US" b="1" u="sng" dirty="0" smtClean="0"/>
              <a:t> 3 </a:t>
            </a:r>
            <a:r>
              <a:rPr lang="en-US" b="1" dirty="0" smtClean="0"/>
              <a:t> .							   8</a:t>
            </a:r>
            <a:endParaRPr lang="en-US" b="1" i="1" u="sng"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4" name="Picture 2"/>
          <p:cNvPicPr>
            <a:picLocks noChangeAspect="1" noChangeArrowheads="1"/>
          </p:cNvPicPr>
          <p:nvPr/>
        </p:nvPicPr>
        <p:blipFill>
          <a:blip r:embed="rId2"/>
          <a:srcRect/>
          <a:stretch>
            <a:fillRect/>
          </a:stretch>
        </p:blipFill>
        <p:spPr bwMode="auto">
          <a:xfrm>
            <a:off x="4953000" y="4038600"/>
            <a:ext cx="2854411" cy="2514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Hints:</a:t>
            </a:r>
            <a:endParaRPr lang="en-US" dirty="0"/>
          </a:p>
        </p:txBody>
      </p:sp>
      <p:sp>
        <p:nvSpPr>
          <p:cNvPr id="3" name="Content Placeholder 2"/>
          <p:cNvSpPr>
            <a:spLocks noGrp="1"/>
          </p:cNvSpPr>
          <p:nvPr>
            <p:ph sz="quarter" idx="1"/>
          </p:nvPr>
        </p:nvSpPr>
        <p:spPr/>
        <p:txBody>
          <a:bodyPr>
            <a:normAutofit/>
          </a:bodyPr>
          <a:lstStyle/>
          <a:p>
            <a:r>
              <a:rPr lang="en-US" dirty="0" smtClean="0"/>
              <a:t>If it is impossible for an event to happen, then its probability is 0.</a:t>
            </a:r>
            <a:endParaRPr lang="en-US" dirty="0" smtClean="0"/>
          </a:p>
          <a:p>
            <a:r>
              <a:rPr lang="en-US" dirty="0" smtClean="0"/>
              <a:t>If it is certain that an event will happen, then its probability is 1.</a:t>
            </a:r>
            <a:endParaRPr lang="en-US" dirty="0" smtClean="0"/>
          </a:p>
          <a:p>
            <a:r>
              <a:rPr lang="en-US" dirty="0" smtClean="0"/>
              <a:t>It is certain that a given event will happen or not.  Therefore, the sum of the probability of an event happening and the probability of that event not happening is 1.  </a:t>
            </a:r>
          </a:p>
          <a:p>
            <a:r>
              <a:rPr lang="en-US" dirty="0" smtClean="0"/>
              <a:t>(P)- Probability of an event happening.</a:t>
            </a:r>
          </a:p>
          <a:p>
            <a:r>
              <a:rPr lang="en-US" dirty="0" smtClean="0"/>
              <a:t>(1 – P)-  Probability of an event not happening.</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sz="quarter" idx="1"/>
          </p:nvPr>
        </p:nvSpPr>
        <p:spPr>
          <a:xfrm>
            <a:off x="457200" y="1447800"/>
            <a:ext cx="7772400" cy="4873752"/>
          </a:xfrm>
        </p:spPr>
        <p:txBody>
          <a:bodyPr>
            <a:normAutofit/>
          </a:bodyPr>
          <a:lstStyle/>
          <a:p>
            <a:r>
              <a:rPr lang="en-US" dirty="0" smtClean="0"/>
              <a:t>What is the probability of the spinner stopping on a letter that is not B</a:t>
            </a:r>
            <a:r>
              <a:rPr lang="en-US" dirty="0" smtClean="0"/>
              <a:t>?</a:t>
            </a:r>
          </a:p>
          <a:p>
            <a:pPr>
              <a:buNone/>
            </a:pPr>
            <a:endParaRPr lang="en-US" dirty="0" smtClean="0"/>
          </a:p>
          <a:p>
            <a:r>
              <a:rPr lang="en-US" dirty="0" smtClean="0"/>
              <a:t>Use the fact that the probability of </a:t>
            </a:r>
            <a:r>
              <a:rPr lang="en-US" dirty="0" smtClean="0"/>
              <a:t>an event </a:t>
            </a:r>
            <a:r>
              <a:rPr lang="en-US" dirty="0" smtClean="0"/>
              <a:t>event </a:t>
            </a:r>
            <a:r>
              <a:rPr lang="en-US" dirty="0" smtClean="0"/>
              <a:t>not </a:t>
            </a:r>
            <a:r>
              <a:rPr lang="en-US" dirty="0" smtClean="0"/>
              <a:t>happening is 1 – P</a:t>
            </a:r>
            <a:r>
              <a:rPr lang="en-US" dirty="0" smtClean="0"/>
              <a:t>.</a:t>
            </a:r>
          </a:p>
          <a:p>
            <a:endParaRPr lang="en-US" dirty="0" smtClean="0"/>
          </a:p>
          <a:p>
            <a:r>
              <a:rPr lang="en-US" b="1" dirty="0" smtClean="0"/>
              <a:t> Step </a:t>
            </a:r>
            <a:r>
              <a:rPr lang="en-US" b="1" dirty="0" smtClean="0"/>
              <a:t>1:  </a:t>
            </a:r>
            <a:r>
              <a:rPr lang="en-US" dirty="0" smtClean="0"/>
              <a:t>What is the probability of the </a:t>
            </a:r>
            <a:r>
              <a:rPr lang="en-US" dirty="0" smtClean="0"/>
              <a:t>		spinner </a:t>
            </a:r>
            <a:r>
              <a:rPr lang="en-US" dirty="0" smtClean="0"/>
              <a:t>stopping on B</a:t>
            </a:r>
            <a:r>
              <a:rPr lang="en-US" dirty="0" smtClean="0"/>
              <a:t>?</a:t>
            </a:r>
          </a:p>
          <a:p>
            <a:endParaRPr lang="en-US" dirty="0" smtClean="0"/>
          </a:p>
          <a:p>
            <a:pPr>
              <a:buNone/>
            </a:pPr>
            <a:r>
              <a:rPr lang="en-US" dirty="0" smtClean="0"/>
              <a:t>		P = </a:t>
            </a:r>
            <a:r>
              <a:rPr lang="en-US" u="sng" dirty="0" smtClean="0"/>
              <a:t># of favorable outcomes</a:t>
            </a:r>
            <a:r>
              <a:rPr lang="en-US" dirty="0" smtClean="0"/>
              <a:t> = </a:t>
            </a:r>
            <a:r>
              <a:rPr lang="en-US" u="sng" dirty="0" smtClean="0"/>
              <a:t> 3 </a:t>
            </a:r>
            <a:r>
              <a:rPr lang="en-US" dirty="0" smtClean="0"/>
              <a:t>			       </a:t>
            </a:r>
            <a:r>
              <a:rPr lang="en-US" dirty="0" smtClean="0"/>
              <a:t>	       possible </a:t>
            </a:r>
            <a:r>
              <a:rPr lang="en-US" dirty="0" smtClean="0"/>
              <a:t># of outcomes       8	</a:t>
            </a:r>
            <a:endParaRPr lang="en-US" dirty="0" smtClean="0"/>
          </a:p>
        </p:txBody>
      </p:sp>
      <p:pic>
        <p:nvPicPr>
          <p:cNvPr id="4" name="Picture 2"/>
          <p:cNvPicPr>
            <a:picLocks noChangeAspect="1" noChangeArrowheads="1"/>
          </p:cNvPicPr>
          <p:nvPr/>
        </p:nvPicPr>
        <p:blipFill>
          <a:blip r:embed="rId2"/>
          <a:srcRect/>
          <a:stretch>
            <a:fillRect/>
          </a:stretch>
        </p:blipFill>
        <p:spPr bwMode="auto">
          <a:xfrm>
            <a:off x="6705600" y="3505200"/>
            <a:ext cx="2854411" cy="2514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(Cont.)</a:t>
            </a:r>
            <a:endParaRPr lang="en-US" dirty="0"/>
          </a:p>
        </p:txBody>
      </p:sp>
      <p:sp>
        <p:nvSpPr>
          <p:cNvPr id="3" name="Content Placeholder 2"/>
          <p:cNvSpPr>
            <a:spLocks noGrp="1"/>
          </p:cNvSpPr>
          <p:nvPr>
            <p:ph sz="quarter" idx="1"/>
          </p:nvPr>
        </p:nvSpPr>
        <p:spPr>
          <a:xfrm>
            <a:off x="304800" y="1600200"/>
            <a:ext cx="7467600" cy="4873752"/>
          </a:xfrm>
        </p:spPr>
        <p:txBody>
          <a:bodyPr/>
          <a:lstStyle/>
          <a:p>
            <a:r>
              <a:rPr lang="en-US" b="1" dirty="0" smtClean="0"/>
              <a:t>Step 2:</a:t>
            </a:r>
            <a:r>
              <a:rPr lang="en-US" dirty="0" smtClean="0"/>
              <a:t>  What is the probability of the spinner not stopping on B?							1 – P = 1 - </a:t>
            </a:r>
            <a:r>
              <a:rPr lang="en-US" u="sng" dirty="0" smtClean="0"/>
              <a:t> 3 </a:t>
            </a:r>
            <a:r>
              <a:rPr lang="en-US" dirty="0" smtClean="0"/>
              <a:t> = </a:t>
            </a:r>
            <a:r>
              <a:rPr lang="en-US" u="sng" dirty="0" smtClean="0"/>
              <a:t> 5  </a:t>
            </a:r>
            <a:r>
              <a:rPr lang="en-US" dirty="0" smtClean="0"/>
              <a:t>						 </a:t>
            </a:r>
            <a:r>
              <a:rPr lang="en-US" dirty="0" smtClean="0"/>
              <a:t>       8      </a:t>
            </a:r>
            <a:r>
              <a:rPr lang="en-US" dirty="0" smtClean="0"/>
              <a:t>8</a:t>
            </a:r>
          </a:p>
          <a:p>
            <a:r>
              <a:rPr lang="en-US" b="1" dirty="0" smtClean="0"/>
              <a:t>Solution:  The probability of the spinner stopping on a letter that is not B is </a:t>
            </a:r>
            <a:r>
              <a:rPr lang="en-US" b="1" u="sng" dirty="0" smtClean="0"/>
              <a:t> 5 </a:t>
            </a:r>
            <a:r>
              <a:rPr lang="en-US" b="1" dirty="0" smtClean="0"/>
              <a:t> .							</a:t>
            </a:r>
            <a:r>
              <a:rPr lang="en-US" b="1" dirty="0" smtClean="0"/>
              <a:t>     8</a:t>
            </a:r>
            <a:endParaRPr lang="en-US" b="1" dirty="0" smtClean="0"/>
          </a:p>
          <a:p>
            <a:endParaRPr lang="en-US" dirty="0"/>
          </a:p>
        </p:txBody>
      </p:sp>
      <p:pic>
        <p:nvPicPr>
          <p:cNvPr id="4" name="Picture 2"/>
          <p:cNvPicPr>
            <a:picLocks noChangeAspect="1" noChangeArrowheads="1"/>
          </p:cNvPicPr>
          <p:nvPr/>
        </p:nvPicPr>
        <p:blipFill>
          <a:blip r:embed="rId2"/>
          <a:srcRect/>
          <a:stretch>
            <a:fillRect/>
          </a:stretch>
        </p:blipFill>
        <p:spPr bwMode="auto">
          <a:xfrm>
            <a:off x="1981200" y="4114800"/>
            <a:ext cx="2854411" cy="2514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a:t>
            </a:r>
            <a:endParaRPr lang="en-US" dirty="0"/>
          </a:p>
        </p:txBody>
      </p:sp>
      <p:sp>
        <p:nvSpPr>
          <p:cNvPr id="3" name="Content Placeholder 2"/>
          <p:cNvSpPr>
            <a:spLocks noGrp="1"/>
          </p:cNvSpPr>
          <p:nvPr>
            <p:ph sz="quarter" idx="1"/>
          </p:nvPr>
        </p:nvSpPr>
        <p:spPr/>
        <p:txBody>
          <a:bodyPr/>
          <a:lstStyle/>
          <a:p>
            <a:r>
              <a:rPr lang="en-US" dirty="0" smtClean="0"/>
              <a:t>What is the probability of spinning a 2 on this spinner and rolling a number greater than 2 on this number cube with faces numbered 1 to 6?</a:t>
            </a:r>
          </a:p>
          <a:p>
            <a:endParaRPr lang="en-US" dirty="0" smtClean="0"/>
          </a:p>
          <a:p>
            <a:endParaRPr lang="en-US" dirty="0" smtClean="0"/>
          </a:p>
          <a:p>
            <a:endParaRPr lang="en-US" dirty="0" smtClean="0"/>
          </a:p>
          <a:p>
            <a:endParaRPr lang="en-US" dirty="0"/>
          </a:p>
        </p:txBody>
      </p:sp>
      <p:pic>
        <p:nvPicPr>
          <p:cNvPr id="4" name="Picture 2"/>
          <p:cNvPicPr>
            <a:picLocks noChangeAspect="1" noChangeArrowheads="1"/>
          </p:cNvPicPr>
          <p:nvPr/>
        </p:nvPicPr>
        <p:blipFill>
          <a:blip r:embed="rId2"/>
          <a:srcRect/>
          <a:stretch>
            <a:fillRect/>
          </a:stretch>
        </p:blipFill>
        <p:spPr bwMode="auto">
          <a:xfrm>
            <a:off x="914400" y="3505200"/>
            <a:ext cx="2828925" cy="2133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(Cont.)</a:t>
            </a:r>
            <a:endParaRPr lang="en-US" dirty="0"/>
          </a:p>
        </p:txBody>
      </p:sp>
      <p:sp>
        <p:nvSpPr>
          <p:cNvPr id="3" name="Content Placeholder 2"/>
          <p:cNvSpPr>
            <a:spLocks noGrp="1"/>
          </p:cNvSpPr>
          <p:nvPr>
            <p:ph sz="quarter" idx="1"/>
          </p:nvPr>
        </p:nvSpPr>
        <p:spPr/>
        <p:txBody>
          <a:bodyPr/>
          <a:lstStyle/>
          <a:p>
            <a:r>
              <a:rPr lang="en-US" b="1" dirty="0" smtClean="0"/>
              <a:t>Strategy:</a:t>
            </a:r>
            <a:r>
              <a:rPr lang="en-US" dirty="0" smtClean="0"/>
              <a:t>  Find the probability of each independent event and then find the product of the probabilities.</a:t>
            </a:r>
          </a:p>
          <a:p>
            <a:endParaRPr lang="en-US" b="1" dirty="0" smtClean="0"/>
          </a:p>
          <a:p>
            <a:r>
              <a:rPr lang="en-US" b="1" dirty="0" smtClean="0"/>
              <a:t>Step 1:  </a:t>
            </a:r>
            <a:r>
              <a:rPr lang="en-US" dirty="0" smtClean="0"/>
              <a:t>Find the probability of spinning a 2 on the spinner.						There is 1 favorable (spinning a 2) and 3 	possible outcomes.</a:t>
            </a:r>
          </a:p>
          <a:p>
            <a:pPr lvl="2"/>
            <a:r>
              <a:rPr lang="en-US" dirty="0" smtClean="0"/>
              <a:t>P= </a:t>
            </a:r>
            <a:r>
              <a:rPr lang="en-US" u="sng" dirty="0" smtClean="0"/>
              <a:t># of favorable outcomes</a:t>
            </a:r>
            <a:r>
              <a:rPr lang="en-US" dirty="0" smtClean="0"/>
              <a:t> = </a:t>
            </a:r>
            <a:r>
              <a:rPr lang="en-US" u="sng" dirty="0" smtClean="0"/>
              <a:t> 1  </a:t>
            </a:r>
            <a:r>
              <a:rPr lang="en-US" dirty="0" smtClean="0"/>
              <a:t>						      3</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130</TotalTime>
  <Words>947</Words>
  <Application>Microsoft Office PowerPoint</Application>
  <PresentationFormat>On-screen Show (4:3)</PresentationFormat>
  <Paragraphs>284</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Oriel</vt:lpstr>
      <vt:lpstr>Lesson 29:  Probability of Independent Events </vt:lpstr>
      <vt:lpstr>Vocabulary</vt:lpstr>
      <vt:lpstr>Example 1:</vt:lpstr>
      <vt:lpstr>Example 1 (Cont.)</vt:lpstr>
      <vt:lpstr>Hints:</vt:lpstr>
      <vt:lpstr>Example 2:</vt:lpstr>
      <vt:lpstr>Example 2 (Cont.)</vt:lpstr>
      <vt:lpstr>Example 3:</vt:lpstr>
      <vt:lpstr>Example 3 (Cont.)</vt:lpstr>
      <vt:lpstr>Example 3(Cont.)</vt:lpstr>
      <vt:lpstr>Check It Out with the COACH.</vt:lpstr>
      <vt:lpstr>Check It Out with the COACH.</vt:lpstr>
      <vt:lpstr>Sample Test Questions:</vt:lpstr>
      <vt:lpstr>Answer 1:</vt:lpstr>
      <vt:lpstr>Question 2:</vt:lpstr>
      <vt:lpstr>Answer 2:</vt:lpstr>
      <vt:lpstr>Question 3:</vt:lpstr>
      <vt:lpstr>Answer 3:</vt:lpstr>
      <vt:lpstr>Question 4:</vt:lpstr>
      <vt:lpstr>Answer 4:</vt:lpstr>
      <vt:lpstr>Question 5:</vt:lpstr>
      <vt:lpstr>Answer 5:</vt:lpstr>
      <vt:lpstr>Question 6:</vt:lpstr>
      <vt:lpstr>Answer 6:</vt:lpstr>
      <vt:lpstr>Question 7:  </vt:lpstr>
      <vt:lpstr>Answer 7:</vt:lpstr>
      <vt:lpstr>Question 8:</vt:lpstr>
      <vt:lpstr>Answer 8:</vt:lpstr>
      <vt:lpstr>Question 9:</vt:lpstr>
      <vt:lpstr>Answer 9:</vt:lpstr>
      <vt:lpstr>Question 10:</vt:lpstr>
      <vt:lpstr>Answer 10:</vt:lpstr>
      <vt:lpstr>Open-Ended Question 11:</vt:lpstr>
      <vt:lpstr>Answer 11A:</vt:lpstr>
      <vt:lpstr>11B:  Open-Ended</vt:lpstr>
      <vt:lpstr>Answer 11B:</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29:  Probability of Independent Events </dc:title>
  <dc:creator> </dc:creator>
  <cp:lastModifiedBy> </cp:lastModifiedBy>
  <cp:revision>14</cp:revision>
  <dcterms:created xsi:type="dcterms:W3CDTF">2008-03-22T19:07:11Z</dcterms:created>
  <dcterms:modified xsi:type="dcterms:W3CDTF">2008-03-22T21:18:07Z</dcterms:modified>
</cp:coreProperties>
</file>