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85" autoAdjust="0"/>
    <p:restoredTop sz="94660"/>
  </p:normalViewPr>
  <p:slideViewPr>
    <p:cSldViewPr>
      <p:cViewPr varScale="1">
        <p:scale>
          <a:sx n="67" d="100"/>
          <a:sy n="67" d="100"/>
        </p:scale>
        <p:origin x="-7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DC70212-1809-46EF-9200-C6EB79BD8D0A}" type="datetimeFigureOut">
              <a:rPr lang="en-US" smtClean="0"/>
              <a:t>3/17/2008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AD99268-77BB-4495-A6E0-EC03FC4AEBA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D99268-77BB-4495-A6E0-EC03FC4AEBA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D99268-77BB-4495-A6E0-EC03FC4AEBA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D99268-77BB-4495-A6E0-EC03FC4AEBA6}"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D99268-77BB-4495-A6E0-EC03FC4AEBA6}"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AD99268-77BB-4495-A6E0-EC03FC4AEBA6}"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AD99268-77BB-4495-A6E0-EC03FC4AEBA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AD99268-77BB-4495-A6E0-EC03FC4AEBA6}"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DC70212-1809-46EF-9200-C6EB79BD8D0A}" type="datetimeFigureOut">
              <a:rPr lang="en-US" smtClean="0"/>
              <a:t>3/17/2008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AD99268-77BB-4495-A6E0-EC03FC4AEB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DC70212-1809-46EF-9200-C6EB79BD8D0A}" type="datetimeFigureOut">
              <a:rPr lang="en-US" smtClean="0"/>
              <a:t>3/17/2008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AD99268-77BB-4495-A6E0-EC03FC4AEBA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DC70212-1809-46EF-9200-C6EB79BD8D0A}" type="datetimeFigureOut">
              <a:rPr lang="en-US" smtClean="0"/>
              <a:t>3/17/2008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AD99268-77BB-4495-A6E0-EC03FC4AEBA6}"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DC70212-1809-46EF-9200-C6EB79BD8D0A}" type="datetimeFigureOut">
              <a:rPr lang="en-US" smtClean="0"/>
              <a:t>3/17/2008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AD99268-77BB-4495-A6E0-EC03FC4AEB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Lesson 28 Which Measure is Best?</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Session #5</a:t>
            </a:r>
          </a:p>
          <a:p>
            <a:r>
              <a:rPr lang="en-US" dirty="0" smtClean="0"/>
              <a:t>E.2.1.2  Decide/Choose which measure of central tendency would be most appropriate for a given situation.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you do this kind of subtraction, you are finding the ___________________________ of the data.</a:t>
            </a:r>
          </a:p>
          <a:p>
            <a:endParaRPr lang="en-US" dirty="0" smtClean="0"/>
          </a:p>
          <a:p>
            <a:r>
              <a:rPr lang="en-US" dirty="0" smtClean="0"/>
              <a:t>The measure that is best for showing the overall increase in bus fare is the ______________________________________.</a:t>
            </a:r>
            <a:endParaRPr lang="en-US" dirty="0"/>
          </a:p>
        </p:txBody>
      </p:sp>
      <p:sp>
        <p:nvSpPr>
          <p:cNvPr id="3" name="Title 2"/>
          <p:cNvSpPr>
            <a:spLocks noGrp="1"/>
          </p:cNvSpPr>
          <p:nvPr>
            <p:ph type="title"/>
          </p:nvPr>
        </p:nvSpPr>
        <p:spPr/>
        <p:txBody>
          <a:bodyPr/>
          <a:lstStyle/>
          <a:p>
            <a:r>
              <a:rPr lang="en-US" dirty="0" smtClean="0"/>
              <a:t>Check It Out with the COACH!!</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Questions 1-4, name the measure that best describes the data.</a:t>
            </a:r>
          </a:p>
          <a:p>
            <a:endParaRPr lang="en-US" dirty="0" smtClean="0"/>
          </a:p>
          <a:p>
            <a:r>
              <a:rPr lang="en-US" dirty="0" smtClean="0"/>
              <a:t>1.  57, 32, 23, 38, 37, 36, 57</a:t>
            </a:r>
          </a:p>
          <a:p>
            <a:pPr lvl="2"/>
            <a:r>
              <a:rPr lang="en-US" dirty="0" smtClean="0"/>
              <a:t>A.  The mode only</a:t>
            </a:r>
          </a:p>
          <a:p>
            <a:pPr lvl="2"/>
            <a:r>
              <a:rPr lang="en-US" dirty="0" smtClean="0"/>
              <a:t>B.  The mode and the median</a:t>
            </a:r>
          </a:p>
          <a:p>
            <a:pPr lvl="2"/>
            <a:r>
              <a:rPr lang="en-US" dirty="0" smtClean="0"/>
              <a:t>C.  The mean and the mode</a:t>
            </a:r>
          </a:p>
          <a:p>
            <a:pPr lvl="2"/>
            <a:r>
              <a:rPr lang="en-US" dirty="0" smtClean="0"/>
              <a:t>D.  The median only</a:t>
            </a:r>
          </a:p>
          <a:p>
            <a:pPr lvl="2"/>
            <a:endParaRPr lang="en-US" dirty="0" smtClean="0"/>
          </a:p>
          <a:p>
            <a:pPr lvl="2"/>
            <a:r>
              <a:rPr lang="en-US" dirty="0" smtClean="0"/>
              <a:t>(Hint:  Look for numbers that are closest to the data set.)</a:t>
            </a:r>
            <a:endParaRPr lang="en-US" dirty="0"/>
          </a:p>
        </p:txBody>
      </p:sp>
      <p:sp>
        <p:nvSpPr>
          <p:cNvPr id="3" name="Title 2"/>
          <p:cNvSpPr>
            <a:spLocks noGrp="1"/>
          </p:cNvSpPr>
          <p:nvPr>
            <p:ph type="title"/>
          </p:nvPr>
        </p:nvSpPr>
        <p:spPr/>
        <p:txBody>
          <a:bodyPr/>
          <a:lstStyle/>
          <a:p>
            <a:r>
              <a:rPr lang="en-US" dirty="0" smtClean="0"/>
              <a:t>Sample Test Questions: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  The median only</a:t>
            </a:r>
          </a:p>
          <a:p>
            <a:endParaRPr lang="en-US" dirty="0" smtClean="0"/>
          </a:p>
          <a:p>
            <a:r>
              <a:rPr lang="en-US" dirty="0" smtClean="0"/>
              <a:t>All of the other answers included the mode.  The mode of the set of numbers is 57.  This number is not a good description of the entire data set.</a:t>
            </a:r>
            <a:endParaRPr lang="en-US" dirty="0"/>
          </a:p>
        </p:txBody>
      </p:sp>
      <p:sp>
        <p:nvSpPr>
          <p:cNvPr id="3" name="Title 2"/>
          <p:cNvSpPr>
            <a:spLocks noGrp="1"/>
          </p:cNvSpPr>
          <p:nvPr>
            <p:ph type="title"/>
          </p:nvPr>
        </p:nvSpPr>
        <p:spPr/>
        <p:txBody>
          <a:bodyPr/>
          <a:lstStyle/>
          <a:p>
            <a:r>
              <a:rPr lang="en-US" dirty="0" smtClean="0"/>
              <a:t>Answer 1.</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2.  		41, 44, 43, 45, 43, 42</a:t>
            </a:r>
          </a:p>
          <a:p>
            <a:endParaRPr lang="en-US" dirty="0" smtClean="0"/>
          </a:p>
          <a:p>
            <a:pPr lvl="2"/>
            <a:r>
              <a:rPr lang="en-US" dirty="0" smtClean="0"/>
              <a:t>A.  The mode only</a:t>
            </a:r>
          </a:p>
          <a:p>
            <a:pPr lvl="2"/>
            <a:r>
              <a:rPr lang="en-US" dirty="0" smtClean="0"/>
              <a:t>B.  The mean only</a:t>
            </a:r>
          </a:p>
          <a:p>
            <a:pPr lvl="2"/>
            <a:r>
              <a:rPr lang="en-US" dirty="0" smtClean="0"/>
              <a:t>C.  The median only</a:t>
            </a:r>
          </a:p>
          <a:p>
            <a:pPr lvl="2"/>
            <a:r>
              <a:rPr lang="en-US" dirty="0" smtClean="0"/>
              <a:t>D.  The mean, median, and mode</a:t>
            </a:r>
          </a:p>
          <a:p>
            <a:pPr lvl="3">
              <a:buNone/>
            </a:pP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  The mean, median, and mode</a:t>
            </a:r>
          </a:p>
          <a:p>
            <a:endParaRPr lang="en-US" dirty="0" smtClean="0"/>
          </a:p>
          <a:p>
            <a:r>
              <a:rPr lang="en-US" dirty="0" smtClean="0"/>
              <a:t>All three measures closely relate to the data set.</a:t>
            </a:r>
            <a:endParaRPr lang="en-US" dirty="0"/>
          </a:p>
        </p:txBody>
      </p:sp>
      <p:sp>
        <p:nvSpPr>
          <p:cNvPr id="3" name="Title 2"/>
          <p:cNvSpPr>
            <a:spLocks noGrp="1"/>
          </p:cNvSpPr>
          <p:nvPr>
            <p:ph type="title"/>
          </p:nvPr>
        </p:nvSpPr>
        <p:spPr/>
        <p:txBody>
          <a:bodyPr>
            <a:normAutofit/>
          </a:bodyPr>
          <a:lstStyle/>
          <a:p>
            <a:r>
              <a:rPr lang="en-US" dirty="0" smtClean="0"/>
              <a:t>Answer 2:</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3.		10, 3, 48, 5, 8, 15, 3, 7, 9</a:t>
            </a:r>
          </a:p>
          <a:p>
            <a:endParaRPr lang="en-US" dirty="0" smtClean="0"/>
          </a:p>
          <a:p>
            <a:pPr lvl="2"/>
            <a:r>
              <a:rPr lang="en-US" dirty="0" smtClean="0"/>
              <a:t>A.  The mode only</a:t>
            </a:r>
          </a:p>
          <a:p>
            <a:pPr lvl="2"/>
            <a:r>
              <a:rPr lang="en-US" dirty="0" smtClean="0"/>
              <a:t>B.  The median only</a:t>
            </a:r>
          </a:p>
          <a:p>
            <a:pPr lvl="2"/>
            <a:r>
              <a:rPr lang="en-US" dirty="0" smtClean="0"/>
              <a:t>C.  The mean only</a:t>
            </a:r>
          </a:p>
          <a:p>
            <a:pPr lvl="2"/>
            <a:r>
              <a:rPr lang="en-US" dirty="0" smtClean="0"/>
              <a:t>D.  The mode and mean</a:t>
            </a: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  The median only</a:t>
            </a:r>
          </a:p>
          <a:p>
            <a:endParaRPr lang="en-US" dirty="0" smtClean="0"/>
          </a:p>
          <a:p>
            <a:r>
              <a:rPr lang="en-US" dirty="0" smtClean="0"/>
              <a:t>The median is the measure that is closest to the data set.</a:t>
            </a:r>
            <a:endParaRPr lang="en-US" dirty="0"/>
          </a:p>
        </p:txBody>
      </p:sp>
      <p:sp>
        <p:nvSpPr>
          <p:cNvPr id="3" name="Title 2"/>
          <p:cNvSpPr>
            <a:spLocks noGrp="1"/>
          </p:cNvSpPr>
          <p:nvPr>
            <p:ph type="title"/>
          </p:nvPr>
        </p:nvSpPr>
        <p:spPr>
          <a:xfrm>
            <a:off x="0" y="457200"/>
            <a:ext cx="8229600" cy="1143000"/>
          </a:xfrm>
        </p:spPr>
        <p:txBody>
          <a:bodyPr/>
          <a:lstStyle/>
          <a:p>
            <a:r>
              <a:rPr lang="en-US" dirty="0" smtClean="0"/>
              <a:t>Answer 3:</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4.		16, 1, 4, 2, 5, 16, 28, 42, 3</a:t>
            </a:r>
          </a:p>
          <a:p>
            <a:endParaRPr lang="en-US" dirty="0" smtClean="0"/>
          </a:p>
          <a:p>
            <a:pPr lvl="2"/>
            <a:r>
              <a:rPr lang="en-US" dirty="0" smtClean="0"/>
              <a:t>A.  The median and range</a:t>
            </a:r>
          </a:p>
          <a:p>
            <a:pPr lvl="2"/>
            <a:r>
              <a:rPr lang="en-US" dirty="0" smtClean="0"/>
              <a:t>B.  The mode and median</a:t>
            </a:r>
          </a:p>
          <a:p>
            <a:pPr lvl="2"/>
            <a:r>
              <a:rPr lang="en-US" dirty="0" smtClean="0"/>
              <a:t>C.  The mode and mean</a:t>
            </a:r>
          </a:p>
          <a:p>
            <a:pPr lvl="2"/>
            <a:r>
              <a:rPr lang="en-US" dirty="0" smtClean="0"/>
              <a:t>D.  The range and mean</a:t>
            </a: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  The mean and mode</a:t>
            </a:r>
          </a:p>
          <a:p>
            <a:endParaRPr lang="en-US" dirty="0" smtClean="0"/>
          </a:p>
          <a:p>
            <a:endParaRPr lang="en-US" dirty="0" smtClean="0"/>
          </a:p>
          <a:p>
            <a:r>
              <a:rPr lang="en-US" dirty="0" smtClean="0"/>
              <a:t>The mean and the mode are the closest measures to the data set.</a:t>
            </a:r>
            <a:endParaRPr lang="en-US" dirty="0"/>
          </a:p>
        </p:txBody>
      </p:sp>
      <p:sp>
        <p:nvSpPr>
          <p:cNvPr id="3" name="Title 2"/>
          <p:cNvSpPr>
            <a:spLocks noGrp="1"/>
          </p:cNvSpPr>
          <p:nvPr>
            <p:ph type="title"/>
          </p:nvPr>
        </p:nvSpPr>
        <p:spPr/>
        <p:txBody>
          <a:bodyPr/>
          <a:lstStyle/>
          <a:p>
            <a:r>
              <a:rPr lang="en-US" dirty="0" smtClean="0"/>
              <a:t>Answer 4:</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5.  These are the daily salaries of 7 people who work for the same company:</a:t>
            </a:r>
          </a:p>
          <a:p>
            <a:r>
              <a:rPr lang="en-US" dirty="0" smtClean="0"/>
              <a:t>$81, $99, $93, $261, $95, $100, $97</a:t>
            </a:r>
          </a:p>
          <a:p>
            <a:endParaRPr lang="en-US" dirty="0" smtClean="0"/>
          </a:p>
          <a:p>
            <a:r>
              <a:rPr lang="en-US" dirty="0" smtClean="0"/>
              <a:t>Which measure best describes the typical daily salary?</a:t>
            </a:r>
          </a:p>
          <a:p>
            <a:pPr lvl="2"/>
            <a:r>
              <a:rPr lang="en-US" dirty="0" smtClean="0"/>
              <a:t>A.  The mode only</a:t>
            </a:r>
          </a:p>
          <a:p>
            <a:pPr lvl="2"/>
            <a:r>
              <a:rPr lang="en-US" dirty="0" smtClean="0"/>
              <a:t>B.  The mean only</a:t>
            </a:r>
          </a:p>
          <a:p>
            <a:pPr lvl="2"/>
            <a:r>
              <a:rPr lang="en-US" dirty="0" smtClean="0"/>
              <a:t>C.  The median only</a:t>
            </a:r>
          </a:p>
          <a:p>
            <a:pPr lvl="2"/>
            <a:r>
              <a:rPr lang="en-US" dirty="0" smtClean="0"/>
              <a:t>D.  The range only</a:t>
            </a:r>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Three measures of central tendency you should know are:</a:t>
            </a:r>
          </a:p>
          <a:p>
            <a:r>
              <a:rPr lang="en-US" b="1" i="1" u="sng" dirty="0" smtClean="0"/>
              <a:t>Mean- </a:t>
            </a:r>
            <a:r>
              <a:rPr lang="en-US" dirty="0" smtClean="0"/>
              <a:t> average.  Add up all of the numbers and divide by the how many numbers appear</a:t>
            </a:r>
          </a:p>
          <a:p>
            <a:r>
              <a:rPr lang="en-US" b="1" i="1" u="sng" dirty="0" smtClean="0"/>
              <a:t>Median</a:t>
            </a:r>
            <a:r>
              <a:rPr lang="en-US" dirty="0" smtClean="0"/>
              <a:t>-  the middle of an ordered set of numbers</a:t>
            </a:r>
          </a:p>
          <a:p>
            <a:r>
              <a:rPr lang="en-US" b="1" i="1" u="sng" dirty="0" smtClean="0"/>
              <a:t>Mode</a:t>
            </a:r>
            <a:r>
              <a:rPr lang="en-US" dirty="0" smtClean="0"/>
              <a:t>-  the number that appears most often</a:t>
            </a:r>
          </a:p>
          <a:p>
            <a:r>
              <a:rPr lang="en-US" b="1" i="1" u="sng" dirty="0" smtClean="0"/>
              <a:t>Range-  </a:t>
            </a:r>
            <a:r>
              <a:rPr lang="en-US" dirty="0" smtClean="0"/>
              <a:t>largest number minus the smallest number.  This explains the amount of increase of a set of numbers.</a:t>
            </a:r>
            <a:endParaRPr lang="en-US" b="1" i="1" u="sng" dirty="0"/>
          </a:p>
        </p:txBody>
      </p:sp>
      <p:sp>
        <p:nvSpPr>
          <p:cNvPr id="2" name="Title 1"/>
          <p:cNvSpPr>
            <a:spLocks noGrp="1"/>
          </p:cNvSpPr>
          <p:nvPr>
            <p:ph type="title"/>
          </p:nvPr>
        </p:nvSpPr>
        <p:spPr/>
        <p:txBody>
          <a:bodyPr>
            <a:normAutofit/>
          </a:bodyPr>
          <a:lstStyle/>
          <a:p>
            <a:r>
              <a:rPr lang="en-US" dirty="0" smtClean="0"/>
              <a:t>Measures of Central Tendency</a:t>
            </a:r>
            <a:endParaRPr lang="en-US" dirty="0"/>
          </a:p>
        </p:txBody>
      </p:sp>
      <p:pic>
        <p:nvPicPr>
          <p:cNvPr id="4098" name="Picture 2" descr="C:\Program Files\Microsoft Office\MEDIA\CAGCAT10\j0300840.wmf"/>
          <p:cNvPicPr>
            <a:picLocks noChangeAspect="1" noChangeArrowheads="1"/>
          </p:cNvPicPr>
          <p:nvPr/>
        </p:nvPicPr>
        <p:blipFill>
          <a:blip r:embed="rId2"/>
          <a:srcRect/>
          <a:stretch>
            <a:fillRect/>
          </a:stretch>
        </p:blipFill>
        <p:spPr bwMode="auto">
          <a:xfrm>
            <a:off x="6965950" y="5151438"/>
            <a:ext cx="1814513" cy="152876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  The median only</a:t>
            </a:r>
          </a:p>
          <a:p>
            <a:endParaRPr lang="en-US" dirty="0" smtClean="0"/>
          </a:p>
          <a:p>
            <a:r>
              <a:rPr lang="en-US" dirty="0" smtClean="0"/>
              <a:t>The median is the only closest to the numbers in the data set.</a:t>
            </a:r>
            <a:endParaRPr lang="en-US" dirty="0"/>
          </a:p>
        </p:txBody>
      </p:sp>
      <p:sp>
        <p:nvSpPr>
          <p:cNvPr id="3" name="Title 2"/>
          <p:cNvSpPr>
            <a:spLocks noGrp="1"/>
          </p:cNvSpPr>
          <p:nvPr>
            <p:ph type="title"/>
          </p:nvPr>
        </p:nvSpPr>
        <p:spPr/>
        <p:txBody>
          <a:bodyPr/>
          <a:lstStyle/>
          <a:p>
            <a:r>
              <a:rPr lang="en-US" dirty="0" smtClean="0"/>
              <a:t>Answer 5:</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6.  These are the ages of 7 people who auditioned for a role in a play:					16, 19, 21, 11, 14, 11, 20</a:t>
            </a:r>
          </a:p>
          <a:p>
            <a:r>
              <a:rPr lang="en-US" dirty="0" smtClean="0"/>
              <a:t>Which measure best describes the typical age of a person who auditioned?</a:t>
            </a:r>
          </a:p>
          <a:p>
            <a:pPr lvl="2"/>
            <a:r>
              <a:rPr lang="en-US" dirty="0" smtClean="0"/>
              <a:t>A.  The mean and the median</a:t>
            </a:r>
          </a:p>
          <a:p>
            <a:pPr lvl="2"/>
            <a:r>
              <a:rPr lang="en-US" dirty="0" smtClean="0"/>
              <a:t>B.  The mode and mean</a:t>
            </a:r>
          </a:p>
          <a:p>
            <a:pPr lvl="2"/>
            <a:r>
              <a:rPr lang="en-US" dirty="0" smtClean="0"/>
              <a:t>C.  The mean and range</a:t>
            </a:r>
          </a:p>
          <a:p>
            <a:pPr lvl="2"/>
            <a:r>
              <a:rPr lang="en-US" dirty="0" smtClean="0"/>
              <a:t>D.  The range only</a:t>
            </a: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The mean and median</a:t>
            </a:r>
          </a:p>
          <a:p>
            <a:endParaRPr lang="en-US" dirty="0" smtClean="0"/>
          </a:p>
          <a:p>
            <a:endParaRPr lang="en-US" dirty="0" smtClean="0"/>
          </a:p>
          <a:p>
            <a:r>
              <a:rPr lang="en-US" dirty="0" smtClean="0"/>
              <a:t>Both the mean and the median closely represent the numbers in the data set.</a:t>
            </a:r>
            <a:endParaRPr lang="en-US" dirty="0"/>
          </a:p>
        </p:txBody>
      </p:sp>
      <p:sp>
        <p:nvSpPr>
          <p:cNvPr id="3" name="Title 2"/>
          <p:cNvSpPr>
            <a:spLocks noGrp="1"/>
          </p:cNvSpPr>
          <p:nvPr>
            <p:ph type="title"/>
          </p:nvPr>
        </p:nvSpPr>
        <p:spPr/>
        <p:txBody>
          <a:bodyPr/>
          <a:lstStyle/>
          <a:p>
            <a:r>
              <a:rPr lang="en-US" dirty="0" smtClean="0"/>
              <a:t>Answer 6:</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7.  These data are the inches of rainfall in a city for 7 consecutive days:				0.4, 0.0, 0.3, 1.4, 0.5, 0.0, 0.2</a:t>
            </a:r>
          </a:p>
          <a:p>
            <a:endParaRPr lang="en-US" dirty="0" smtClean="0"/>
          </a:p>
          <a:p>
            <a:r>
              <a:rPr lang="en-US" dirty="0" smtClean="0"/>
              <a:t>Which measure best describes the average daily rainfall for this period?</a:t>
            </a:r>
          </a:p>
          <a:p>
            <a:pPr lvl="2"/>
            <a:r>
              <a:rPr lang="en-US" dirty="0" smtClean="0"/>
              <a:t>A.  The mode only</a:t>
            </a:r>
          </a:p>
          <a:p>
            <a:pPr lvl="2"/>
            <a:r>
              <a:rPr lang="en-US" dirty="0" smtClean="0"/>
              <a:t>B.  The range only</a:t>
            </a:r>
          </a:p>
          <a:p>
            <a:pPr lvl="2"/>
            <a:r>
              <a:rPr lang="en-US" dirty="0" smtClean="0"/>
              <a:t>C.  The mean and mode</a:t>
            </a:r>
          </a:p>
          <a:p>
            <a:pPr lvl="2"/>
            <a:r>
              <a:rPr lang="en-US" dirty="0" smtClean="0"/>
              <a:t>D.  The mean and median</a:t>
            </a: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  The mean and median</a:t>
            </a:r>
          </a:p>
          <a:p>
            <a:endParaRPr lang="en-US" dirty="0" smtClean="0"/>
          </a:p>
          <a:p>
            <a:r>
              <a:rPr lang="en-US" dirty="0" smtClean="0"/>
              <a:t>Both the mean and the median closely represent the data set.</a:t>
            </a:r>
            <a:endParaRPr lang="en-US" dirty="0"/>
          </a:p>
        </p:txBody>
      </p:sp>
      <p:sp>
        <p:nvSpPr>
          <p:cNvPr id="3" name="Title 2"/>
          <p:cNvSpPr>
            <a:spLocks noGrp="1"/>
          </p:cNvSpPr>
          <p:nvPr>
            <p:ph type="title"/>
          </p:nvPr>
        </p:nvSpPr>
        <p:spPr/>
        <p:txBody>
          <a:bodyPr/>
          <a:lstStyle/>
          <a:p>
            <a:r>
              <a:rPr lang="en-US" dirty="0" smtClean="0"/>
              <a:t>Answer 7:</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8.  These are the numbers of books sold each hour at a booth at a book fair:					12, 15, 60, 12, 11, 10</a:t>
            </a:r>
          </a:p>
          <a:p>
            <a:endParaRPr lang="en-US" dirty="0" smtClean="0"/>
          </a:p>
          <a:p>
            <a:r>
              <a:rPr lang="en-US" dirty="0" smtClean="0"/>
              <a:t>Which measure best describes the number of books sold each hour?</a:t>
            </a:r>
          </a:p>
          <a:p>
            <a:pPr lvl="2"/>
            <a:r>
              <a:rPr lang="en-US" dirty="0" smtClean="0"/>
              <a:t>A.  The median only</a:t>
            </a:r>
          </a:p>
          <a:p>
            <a:pPr lvl="2"/>
            <a:r>
              <a:rPr lang="en-US" dirty="0" smtClean="0"/>
              <a:t>B.  The mode only</a:t>
            </a:r>
          </a:p>
          <a:p>
            <a:pPr lvl="2"/>
            <a:r>
              <a:rPr lang="en-US" dirty="0" smtClean="0"/>
              <a:t>C.  The median and mode</a:t>
            </a:r>
          </a:p>
          <a:p>
            <a:pPr lvl="2"/>
            <a:r>
              <a:rPr lang="en-US" dirty="0" smtClean="0"/>
              <a:t>D.  The range and mean</a:t>
            </a: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8.  C</a:t>
            </a:r>
          </a:p>
          <a:p>
            <a:endParaRPr lang="en-US" dirty="0" smtClean="0"/>
          </a:p>
          <a:p>
            <a:endParaRPr lang="en-US" dirty="0" smtClean="0"/>
          </a:p>
          <a:p>
            <a:r>
              <a:rPr lang="en-US" dirty="0" smtClean="0"/>
              <a:t>The median and mode closely represent the data set.</a:t>
            </a:r>
            <a:endParaRPr lang="en-US" dirty="0"/>
          </a:p>
        </p:txBody>
      </p:sp>
      <p:sp>
        <p:nvSpPr>
          <p:cNvPr id="3" name="Title 2"/>
          <p:cNvSpPr>
            <a:spLocks noGrp="1"/>
          </p:cNvSpPr>
          <p:nvPr>
            <p:ph type="title"/>
          </p:nvPr>
        </p:nvSpPr>
        <p:spPr/>
        <p:txBody>
          <a:bodyPr/>
          <a:lstStyle/>
          <a:p>
            <a:r>
              <a:rPr lang="en-US" dirty="0" smtClean="0"/>
              <a:t>Answer 8:</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9.  These data show how the price of a certain model of SUV has increased.		</a:t>
            </a:r>
            <a:endParaRPr lang="en-US" dirty="0" smtClean="0"/>
          </a:p>
          <a:p>
            <a:r>
              <a:rPr lang="en-US" sz="1800" dirty="0" smtClean="0"/>
              <a:t>$29,900	$32,600	$33,100     $33,200	$33,300</a:t>
            </a:r>
          </a:p>
          <a:p>
            <a:endParaRPr lang="en-US" dirty="0" smtClean="0"/>
          </a:p>
          <a:p>
            <a:r>
              <a:rPr lang="en-US" dirty="0" smtClean="0"/>
              <a:t>Which measure best describes the overall increase in the price of the SUV?</a:t>
            </a:r>
          </a:p>
          <a:p>
            <a:pPr lvl="2"/>
            <a:r>
              <a:rPr lang="en-US" dirty="0" smtClean="0"/>
              <a:t>A.  The range</a:t>
            </a:r>
          </a:p>
          <a:p>
            <a:pPr lvl="2"/>
            <a:r>
              <a:rPr lang="en-US" dirty="0" smtClean="0"/>
              <a:t>B.  The mean</a:t>
            </a:r>
          </a:p>
          <a:p>
            <a:pPr lvl="2"/>
            <a:r>
              <a:rPr lang="en-US" dirty="0" smtClean="0"/>
              <a:t>C.  The median</a:t>
            </a:r>
          </a:p>
          <a:p>
            <a:pPr lvl="2"/>
            <a:r>
              <a:rPr lang="en-US" dirty="0" smtClean="0"/>
              <a:t>D.  The mode</a:t>
            </a:r>
            <a:endParaRPr lang="en-US" dirty="0"/>
          </a:p>
        </p:txBody>
      </p:sp>
      <p:sp>
        <p:nvSpPr>
          <p:cNvPr id="3" name="Title 2"/>
          <p:cNvSpPr>
            <a:spLocks noGrp="1"/>
          </p:cNvSpPr>
          <p:nvPr>
            <p:ph type="title"/>
          </p:nvPr>
        </p:nvSpPr>
        <p:spPr/>
        <p:txBody>
          <a:bodyPr/>
          <a:lstStyle/>
          <a:p>
            <a:r>
              <a:rPr lang="en-US" dirty="0" smtClean="0"/>
              <a:t>Sample Test Questions: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9.  A:  The Range</a:t>
            </a:r>
          </a:p>
          <a:p>
            <a:endParaRPr lang="en-US" dirty="0" smtClean="0"/>
          </a:p>
          <a:p>
            <a:r>
              <a:rPr lang="en-US" dirty="0" smtClean="0"/>
              <a:t>Since you are looking for the overall increase, the only answer could be the range.</a:t>
            </a:r>
            <a:endParaRPr lang="en-US" dirty="0"/>
          </a:p>
        </p:txBody>
      </p:sp>
      <p:sp>
        <p:nvSpPr>
          <p:cNvPr id="3" name="Title 2"/>
          <p:cNvSpPr>
            <a:spLocks noGrp="1"/>
          </p:cNvSpPr>
          <p:nvPr>
            <p:ph type="title"/>
          </p:nvPr>
        </p:nvSpPr>
        <p:spPr/>
        <p:txBody>
          <a:bodyPr/>
          <a:lstStyle/>
          <a:p>
            <a:r>
              <a:rPr lang="en-US" dirty="0" smtClean="0"/>
              <a:t>Answer 9:</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10.  These numbers represent the amounts of money made by five students on a charity walk.								$90.50, $94, $19.50, $96.75, $89.25</a:t>
            </a:r>
          </a:p>
          <a:p>
            <a:r>
              <a:rPr lang="en-US" dirty="0" smtClean="0"/>
              <a:t>A.  Name the measure that best describes these data.  Explain your choice of answer.</a:t>
            </a:r>
          </a:p>
          <a:p>
            <a:endParaRPr lang="en-US" dirty="0" smtClean="0"/>
          </a:p>
          <a:p>
            <a:r>
              <a:rPr lang="en-US" dirty="0" smtClean="0"/>
              <a:t>B.  Explain your answer to part A.</a:t>
            </a:r>
            <a:endParaRPr lang="en-US" dirty="0"/>
          </a:p>
        </p:txBody>
      </p:sp>
      <p:sp>
        <p:nvSpPr>
          <p:cNvPr id="3" name="Title 2"/>
          <p:cNvSpPr>
            <a:spLocks noGrp="1"/>
          </p:cNvSpPr>
          <p:nvPr>
            <p:ph type="title"/>
          </p:nvPr>
        </p:nvSpPr>
        <p:spPr/>
        <p:txBody>
          <a:bodyPr>
            <a:normAutofit fontScale="90000"/>
          </a:bodyPr>
          <a:lstStyle/>
          <a:p>
            <a:r>
              <a:rPr lang="en-US" dirty="0" smtClean="0"/>
              <a:t>Sample Test Questions:  Open-Ended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smtClean="0"/>
              <a:t>Doug brought seven packages at the post office.  These are the weights, in pounds, of the packages:  2, 17, 4, 2, 3, 5, 2</a:t>
            </a:r>
          </a:p>
          <a:p>
            <a:r>
              <a:rPr lang="en-US" dirty="0" smtClean="0"/>
              <a:t>Which measure best describes the weight of a typical package?</a:t>
            </a:r>
          </a:p>
          <a:p>
            <a:r>
              <a:rPr lang="en-US" dirty="0" smtClean="0"/>
              <a:t>Mean=  </a:t>
            </a:r>
            <a:r>
              <a:rPr lang="en-US" u="sng" dirty="0" smtClean="0"/>
              <a:t>2 + 17 + 4 + 2 + 3 + 5 + 2</a:t>
            </a:r>
            <a:r>
              <a:rPr lang="en-US" dirty="0" smtClean="0"/>
              <a:t> = </a:t>
            </a:r>
            <a:r>
              <a:rPr lang="en-US" u="sng" dirty="0" smtClean="0"/>
              <a:t>35</a:t>
            </a:r>
            <a:r>
              <a:rPr lang="en-US" dirty="0" smtClean="0"/>
              <a:t> =5</a:t>
            </a:r>
          </a:p>
          <a:p>
            <a:pPr>
              <a:buNone/>
            </a:pPr>
            <a:r>
              <a:rPr lang="en-US" dirty="0" smtClean="0"/>
              <a:t>					7		       	     7</a:t>
            </a:r>
          </a:p>
          <a:p>
            <a:pPr>
              <a:buNone/>
            </a:pPr>
            <a:r>
              <a:rPr lang="en-US" dirty="0" smtClean="0"/>
              <a:t>	The mean is greater than five of the seven weights, so it is not the best measure.</a:t>
            </a:r>
            <a:endParaRPr lang="en-US" dirty="0"/>
          </a:p>
        </p:txBody>
      </p:sp>
      <p:sp>
        <p:nvSpPr>
          <p:cNvPr id="2" name="Title 1"/>
          <p:cNvSpPr>
            <a:spLocks noGrp="1"/>
          </p:cNvSpPr>
          <p:nvPr>
            <p:ph type="title"/>
          </p:nvPr>
        </p:nvSpPr>
        <p:spPr/>
        <p:txBody>
          <a:bodyPr>
            <a:normAutofit/>
          </a:bodyPr>
          <a:lstStyle/>
          <a:p>
            <a:r>
              <a:rPr lang="en-US" dirty="0" smtClean="0"/>
              <a:t>Example 1:</a:t>
            </a:r>
            <a:endParaRPr lang="en-US" dirty="0"/>
          </a:p>
        </p:txBody>
      </p:sp>
      <p:pic>
        <p:nvPicPr>
          <p:cNvPr id="3074" name="Picture 2" descr="C:\Program Files\Microsoft Office\MEDIA\CAGCAT10\j0300840.wmf"/>
          <p:cNvPicPr>
            <a:picLocks noChangeAspect="1" noChangeArrowheads="1"/>
          </p:cNvPicPr>
          <p:nvPr/>
        </p:nvPicPr>
        <p:blipFill>
          <a:blip r:embed="rId2"/>
          <a:srcRect/>
          <a:stretch>
            <a:fillRect/>
          </a:stretch>
        </p:blipFill>
        <p:spPr bwMode="auto">
          <a:xfrm>
            <a:off x="7329487" y="5329238"/>
            <a:ext cx="1814513" cy="152876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mean of the data set is 78.  This is the measure that most closely </a:t>
            </a:r>
            <a:r>
              <a:rPr lang="en-US" smtClean="0"/>
              <a:t>represents the data set.</a:t>
            </a:r>
            <a:endParaRPr lang="en-US"/>
          </a:p>
        </p:txBody>
      </p:sp>
      <p:sp>
        <p:nvSpPr>
          <p:cNvPr id="3" name="Title 2"/>
          <p:cNvSpPr>
            <a:spLocks noGrp="1"/>
          </p:cNvSpPr>
          <p:nvPr>
            <p:ph type="title"/>
          </p:nvPr>
        </p:nvSpPr>
        <p:spPr/>
        <p:txBody>
          <a:bodyPr/>
          <a:lstStyle/>
          <a:p>
            <a:r>
              <a:rPr lang="en-US" dirty="0" smtClean="0"/>
              <a:t>Answer 10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Median:  Arrange the data in numerical order:  2,2,2,3,4,5,17						The median is the middle number,  3.		The median is close to many of the 	numbers in the set.</a:t>
            </a:r>
          </a:p>
          <a:p>
            <a:r>
              <a:rPr lang="en-US" dirty="0" smtClean="0"/>
              <a:t>Mode:  The number that appears most often 	is 2.  This is the least of the numbers in 	the set.  It is close to many of the 	numbers in the set, but not as close as the 	median.</a:t>
            </a:r>
            <a:endParaRPr lang="en-US" dirty="0"/>
          </a:p>
        </p:txBody>
      </p:sp>
      <p:sp>
        <p:nvSpPr>
          <p:cNvPr id="2" name="Title 1"/>
          <p:cNvSpPr>
            <a:spLocks noGrp="1"/>
          </p:cNvSpPr>
          <p:nvPr>
            <p:ph type="title"/>
          </p:nvPr>
        </p:nvSpPr>
        <p:spPr/>
        <p:txBody>
          <a:bodyPr/>
          <a:lstStyle/>
          <a:p>
            <a:r>
              <a:rPr lang="en-US" dirty="0" smtClean="0"/>
              <a:t>Example 1 (cont):</a:t>
            </a:r>
            <a:endParaRPr lang="en-US" dirty="0"/>
          </a:p>
        </p:txBody>
      </p:sp>
      <p:pic>
        <p:nvPicPr>
          <p:cNvPr id="2050" name="Picture 2" descr="C:\Program Files\Microsoft Office\MEDIA\CAGCAT10\j0300840.wmf"/>
          <p:cNvPicPr>
            <a:picLocks noChangeAspect="1" noChangeArrowheads="1"/>
          </p:cNvPicPr>
          <p:nvPr/>
        </p:nvPicPr>
        <p:blipFill>
          <a:blip r:embed="rId2"/>
          <a:srcRect/>
          <a:stretch>
            <a:fillRect/>
          </a:stretch>
        </p:blipFill>
        <p:spPr bwMode="auto">
          <a:xfrm>
            <a:off x="7086600" y="5329123"/>
            <a:ext cx="1815084" cy="152887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2600" y="1735328"/>
            <a:ext cx="8229600" cy="4525963"/>
          </a:xfrm>
        </p:spPr>
        <p:txBody>
          <a:bodyPr/>
          <a:lstStyle/>
          <a:p>
            <a:r>
              <a:rPr lang="en-US" b="1" i="1" u="sng" dirty="0" smtClean="0"/>
              <a:t>Range-  </a:t>
            </a:r>
            <a:r>
              <a:rPr lang="en-US" dirty="0" smtClean="0"/>
              <a:t>Subtract the least number from the greatest number:  17 – 2 = 15				This number is not closest to most of the 	numbers.  This is not the best measure.</a:t>
            </a:r>
          </a:p>
          <a:p>
            <a:endParaRPr lang="en-US" b="1" i="1" u="sng" dirty="0"/>
          </a:p>
          <a:p>
            <a:r>
              <a:rPr lang="en-US" b="1" i="1" u="sng" dirty="0" smtClean="0"/>
              <a:t>Solution:  </a:t>
            </a:r>
            <a:r>
              <a:rPr lang="en-US" dirty="0" smtClean="0"/>
              <a:t>The median is the best measure to describe the weight of a typical package that Doug brought to the post office.</a:t>
            </a:r>
          </a:p>
          <a:p>
            <a:endParaRPr lang="en-US" b="1" i="1" u="sng" dirty="0"/>
          </a:p>
        </p:txBody>
      </p:sp>
      <p:sp>
        <p:nvSpPr>
          <p:cNvPr id="2" name="Title 1"/>
          <p:cNvSpPr>
            <a:spLocks noGrp="1"/>
          </p:cNvSpPr>
          <p:nvPr>
            <p:ph type="title"/>
          </p:nvPr>
        </p:nvSpPr>
        <p:spPr/>
        <p:txBody>
          <a:bodyPr/>
          <a:lstStyle/>
          <a:p>
            <a:r>
              <a:rPr lang="en-US" dirty="0" smtClean="0"/>
              <a:t>Example 1(cont.)</a:t>
            </a:r>
            <a:endParaRPr lang="en-US" dirty="0"/>
          </a:p>
        </p:txBody>
      </p:sp>
      <p:pic>
        <p:nvPicPr>
          <p:cNvPr id="1026" name="Picture 2" descr="C:\Program Files\Microsoft Office\MEDIA\CAGCAT10\j0300840.wmf"/>
          <p:cNvPicPr>
            <a:picLocks noChangeAspect="1" noChangeArrowheads="1"/>
          </p:cNvPicPr>
          <p:nvPr/>
        </p:nvPicPr>
        <p:blipFill>
          <a:blip r:embed="rId2"/>
          <a:srcRect/>
          <a:stretch>
            <a:fillRect/>
          </a:stretch>
        </p:blipFill>
        <p:spPr bwMode="auto">
          <a:xfrm>
            <a:off x="6477000" y="4648200"/>
            <a:ext cx="1814513" cy="1528763"/>
          </a:xfrm>
          <a:prstGeom prst="rect">
            <a:avLst/>
          </a:prstGeom>
          <a:noFill/>
        </p:spPr>
      </p:pic>
    </p:spTree>
  </p:cSld>
  <p:clrMapOvr>
    <a:masterClrMapping/>
  </p:clrMapOvr>
  <p:transition>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These are the prices, in cents, of 9 newspapers at a </a:t>
            </a:r>
            <a:r>
              <a:rPr lang="en-US" dirty="0" err="1" smtClean="0"/>
              <a:t>newstand</a:t>
            </a:r>
            <a:r>
              <a:rPr lang="en-US" dirty="0" smtClean="0"/>
              <a:t>:</a:t>
            </a:r>
          </a:p>
          <a:p>
            <a:pPr lvl="1"/>
            <a:r>
              <a:rPr lang="en-US" dirty="0" smtClean="0"/>
              <a:t>25, 50,50, 100, 75, 50, 50, 45, 50</a:t>
            </a:r>
          </a:p>
          <a:p>
            <a:pPr lvl="1"/>
            <a:r>
              <a:rPr lang="en-US" dirty="0" smtClean="0"/>
              <a:t>Which measure best describes the typical price of a newspaper at this newsstand?</a:t>
            </a:r>
          </a:p>
          <a:p>
            <a:pPr lvl="1"/>
            <a:endParaRPr lang="en-US" dirty="0" smtClean="0"/>
          </a:p>
          <a:p>
            <a:pPr lvl="1">
              <a:buNone/>
            </a:pPr>
            <a:r>
              <a:rPr lang="en-US" dirty="0" smtClean="0"/>
              <a:t>Find the mean, median, mode, and range.</a:t>
            </a:r>
            <a:endParaRPr lang="en-US" dirty="0"/>
          </a:p>
        </p:txBody>
      </p:sp>
      <p:sp>
        <p:nvSpPr>
          <p:cNvPr id="3" name="Title 2"/>
          <p:cNvSpPr>
            <a:spLocks noGrp="1"/>
          </p:cNvSpPr>
          <p:nvPr>
            <p:ph type="title"/>
          </p:nvPr>
        </p:nvSpPr>
        <p:spPr/>
        <p:txBody>
          <a:bodyPr/>
          <a:lstStyle/>
          <a:p>
            <a:r>
              <a:rPr lang="en-US" dirty="0" smtClean="0"/>
              <a:t>Example 2:</a:t>
            </a:r>
            <a:endParaRPr lang="en-US" dirty="0"/>
          </a:p>
        </p:txBody>
      </p:sp>
      <p:pic>
        <p:nvPicPr>
          <p:cNvPr id="5122" name="Picture 2" descr="C:\Program Files\Microsoft Office\MEDIA\CAGCAT10\j0299125.wmf"/>
          <p:cNvPicPr>
            <a:picLocks noChangeAspect="1" noChangeArrowheads="1"/>
          </p:cNvPicPr>
          <p:nvPr/>
        </p:nvPicPr>
        <p:blipFill>
          <a:blip r:embed="rId2"/>
          <a:srcRect/>
          <a:stretch>
            <a:fillRect/>
          </a:stretch>
        </p:blipFill>
        <p:spPr bwMode="auto">
          <a:xfrm>
            <a:off x="7394575" y="4398963"/>
            <a:ext cx="1100138" cy="180498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Mean= </a:t>
            </a:r>
            <a:r>
              <a:rPr lang="en-US" sz="2000" u="sng" dirty="0" smtClean="0"/>
              <a:t>25+50+50+100+75+50+50+45+50</a:t>
            </a:r>
            <a:r>
              <a:rPr lang="en-US" sz="2000" dirty="0" smtClean="0"/>
              <a:t> = </a:t>
            </a:r>
            <a:r>
              <a:rPr lang="en-US" sz="2000" u="sng" dirty="0" smtClean="0"/>
              <a:t>495</a:t>
            </a:r>
            <a:r>
              <a:rPr lang="en-US" sz="2000" dirty="0" smtClean="0"/>
              <a:t> = 55				9			     9</a:t>
            </a:r>
          </a:p>
          <a:p>
            <a:r>
              <a:rPr lang="en-US" dirty="0" smtClean="0"/>
              <a:t>The mean is close to many of the numbers of the data set.</a:t>
            </a:r>
          </a:p>
          <a:p>
            <a:r>
              <a:rPr lang="en-US" dirty="0" smtClean="0"/>
              <a:t>Median= 25,45,50,50,50,50,50,75,100 = 50</a:t>
            </a:r>
          </a:p>
          <a:p>
            <a:r>
              <a:rPr lang="en-US" dirty="0" smtClean="0"/>
              <a:t>The median is close to many of the numbers of the data set.</a:t>
            </a:r>
          </a:p>
          <a:p>
            <a:r>
              <a:rPr lang="en-US" dirty="0" smtClean="0"/>
              <a:t>Mode= The mode is 50, which is close to many of the numbers of the data set.</a:t>
            </a:r>
          </a:p>
          <a:p>
            <a:r>
              <a:rPr lang="en-US" dirty="0" smtClean="0"/>
              <a:t>Range= 100 – 25 = 75	This is not close to many of the numbers of the data set.  </a:t>
            </a:r>
            <a:endParaRPr lang="en-US" dirty="0"/>
          </a:p>
        </p:txBody>
      </p:sp>
      <p:sp>
        <p:nvSpPr>
          <p:cNvPr id="3" name="Title 2"/>
          <p:cNvSpPr>
            <a:spLocks noGrp="1"/>
          </p:cNvSpPr>
          <p:nvPr>
            <p:ph type="title"/>
          </p:nvPr>
        </p:nvSpPr>
        <p:spPr/>
        <p:txBody>
          <a:bodyPr/>
          <a:lstStyle/>
          <a:p>
            <a:r>
              <a:rPr lang="en-US" dirty="0" smtClean="0"/>
              <a:t>Example 2(cont.)</a:t>
            </a:r>
            <a:endParaRPr lang="en-US" dirty="0"/>
          </a:p>
        </p:txBody>
      </p:sp>
      <p:pic>
        <p:nvPicPr>
          <p:cNvPr id="6146" name="Picture 2" descr="C:\Program Files\Microsoft Office\MEDIA\CAGCAT10\j0299125.wmf"/>
          <p:cNvPicPr>
            <a:picLocks noChangeAspect="1" noChangeArrowheads="1"/>
          </p:cNvPicPr>
          <p:nvPr/>
        </p:nvPicPr>
        <p:blipFill>
          <a:blip r:embed="rId2"/>
          <a:srcRect/>
          <a:stretch>
            <a:fillRect/>
          </a:stretch>
        </p:blipFill>
        <p:spPr bwMode="auto">
          <a:xfrm>
            <a:off x="8169275" y="5258776"/>
            <a:ext cx="974725" cy="159922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mean, median, and mode all give a good description of the typical price of a newspaper at this stand.</a:t>
            </a:r>
          </a:p>
          <a:p>
            <a:endParaRPr lang="en-US" dirty="0" smtClean="0"/>
          </a:p>
          <a:p>
            <a:r>
              <a:rPr lang="en-US" dirty="0" smtClean="0"/>
              <a:t>Therefore, the answer is the mean, median, or mode.</a:t>
            </a:r>
            <a:endParaRPr lang="en-US" dirty="0"/>
          </a:p>
        </p:txBody>
      </p:sp>
      <p:sp>
        <p:nvSpPr>
          <p:cNvPr id="3" name="Title 2"/>
          <p:cNvSpPr>
            <a:spLocks noGrp="1"/>
          </p:cNvSpPr>
          <p:nvPr>
            <p:ph type="title"/>
          </p:nvPr>
        </p:nvSpPr>
        <p:spPr/>
        <p:txBody>
          <a:bodyPr/>
          <a:lstStyle/>
          <a:p>
            <a:r>
              <a:rPr lang="en-US" dirty="0" smtClean="0"/>
              <a:t>Example 2 (cont.)</a:t>
            </a:r>
            <a:endParaRPr lang="en-US" dirty="0"/>
          </a:p>
        </p:txBody>
      </p:sp>
      <p:pic>
        <p:nvPicPr>
          <p:cNvPr id="7170" name="Picture 2" descr="C:\Program Files\Microsoft Office\MEDIA\CAGCAT10\j0299125.wmf"/>
          <p:cNvPicPr>
            <a:picLocks noChangeAspect="1" noChangeArrowheads="1"/>
          </p:cNvPicPr>
          <p:nvPr/>
        </p:nvPicPr>
        <p:blipFill>
          <a:blip r:embed="rId2"/>
          <a:srcRect/>
          <a:stretch>
            <a:fillRect/>
          </a:stretch>
        </p:blipFill>
        <p:spPr bwMode="auto">
          <a:xfrm>
            <a:off x="8043977" y="5052974"/>
            <a:ext cx="1100023" cy="18050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2" y="1435290"/>
            <a:ext cx="8229600" cy="4525963"/>
          </a:xfrm>
        </p:spPr>
        <p:txBody>
          <a:bodyPr/>
          <a:lstStyle/>
          <a:p>
            <a:r>
              <a:rPr lang="en-US" dirty="0" smtClean="0"/>
              <a:t>These data are local bus fares (in cents) in a town over the past 20 years.	10,15,15,20,35,50,75,75,80,85, 90</a:t>
            </a:r>
          </a:p>
          <a:p>
            <a:r>
              <a:rPr lang="en-US" dirty="0" smtClean="0"/>
              <a:t>Which measure is best for showing the overall increase in bus fare?  Let’s Check It Out!!!</a:t>
            </a:r>
          </a:p>
          <a:p>
            <a:endParaRPr lang="en-US" dirty="0" smtClean="0"/>
          </a:p>
          <a:p>
            <a:r>
              <a:rPr lang="en-US" dirty="0" smtClean="0"/>
              <a:t>To find the amount of increase, subtract the _________________________ fare from the _________________________ fare.</a:t>
            </a:r>
          </a:p>
        </p:txBody>
      </p:sp>
      <p:sp>
        <p:nvSpPr>
          <p:cNvPr id="3" name="Title 2"/>
          <p:cNvSpPr>
            <a:spLocks noGrp="1"/>
          </p:cNvSpPr>
          <p:nvPr>
            <p:ph type="title"/>
          </p:nvPr>
        </p:nvSpPr>
        <p:spPr/>
        <p:txBody>
          <a:bodyPr/>
          <a:lstStyle/>
          <a:p>
            <a:r>
              <a:rPr lang="en-US" dirty="0" smtClean="0"/>
              <a:t>Check It Out with the COACH!</a:t>
            </a:r>
            <a:endParaRPr lang="en-US" dirty="0"/>
          </a:p>
        </p:txBody>
      </p:sp>
      <p:pic>
        <p:nvPicPr>
          <p:cNvPr id="8194" name="Picture 2" descr="C:\Program Files\Microsoft Office\MEDIA\CAGCAT10\j0183328.wmf"/>
          <p:cNvPicPr>
            <a:picLocks noChangeAspect="1" noChangeArrowheads="1"/>
          </p:cNvPicPr>
          <p:nvPr/>
        </p:nvPicPr>
        <p:blipFill>
          <a:blip r:embed="rId2"/>
          <a:srcRect/>
          <a:stretch>
            <a:fillRect/>
          </a:stretch>
        </p:blipFill>
        <p:spPr bwMode="auto">
          <a:xfrm>
            <a:off x="6324600" y="4876800"/>
            <a:ext cx="1806575" cy="181451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TotalTime>
  <Words>874</Words>
  <Application>Microsoft Office PowerPoint</Application>
  <PresentationFormat>On-screen Show (4:3)</PresentationFormat>
  <Paragraphs>166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Concourse</vt:lpstr>
      <vt:lpstr>Lesson 28 Which Measure is Best?</vt:lpstr>
      <vt:lpstr>Measures of Central Tendency</vt:lpstr>
      <vt:lpstr>Example 1:</vt:lpstr>
      <vt:lpstr>Example 1 (cont):</vt:lpstr>
      <vt:lpstr>Example 1(cont.)</vt:lpstr>
      <vt:lpstr>Example 2:</vt:lpstr>
      <vt:lpstr>Example 2(cont.)</vt:lpstr>
      <vt:lpstr>Example 2 (cont.)</vt:lpstr>
      <vt:lpstr>Check It Out with the COACH!</vt:lpstr>
      <vt:lpstr>Check It Out with the COACH!!</vt:lpstr>
      <vt:lpstr>Sample Test Questions: </vt:lpstr>
      <vt:lpstr>Answer 1.</vt:lpstr>
      <vt:lpstr>Sample Test Questions:</vt:lpstr>
      <vt:lpstr>Answer 2:</vt:lpstr>
      <vt:lpstr>Sample Test Questions:</vt:lpstr>
      <vt:lpstr>Answer 3:</vt:lpstr>
      <vt:lpstr>Sample Test Questions:</vt:lpstr>
      <vt:lpstr>Answer 4:</vt:lpstr>
      <vt:lpstr>Sample Test Questions:</vt:lpstr>
      <vt:lpstr>Answer 5:</vt:lpstr>
      <vt:lpstr>Sample Test Questions:</vt:lpstr>
      <vt:lpstr>Answer 6:</vt:lpstr>
      <vt:lpstr>Sample Test Questions:</vt:lpstr>
      <vt:lpstr>Answer 7:</vt:lpstr>
      <vt:lpstr>Sample Test Questions:</vt:lpstr>
      <vt:lpstr>Answer 8:</vt:lpstr>
      <vt:lpstr>Sample Test Questions:</vt:lpstr>
      <vt:lpstr>Answer 9:</vt:lpstr>
      <vt:lpstr>Sample Test Questions:  Open-Ended</vt:lpstr>
      <vt:lpstr>Answer 10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28 Which Measure is Best?</dc:title>
  <dc:creator> </dc:creator>
  <cp:lastModifiedBy> </cp:lastModifiedBy>
  <cp:revision>8</cp:revision>
  <dcterms:created xsi:type="dcterms:W3CDTF">2008-03-17T23:28:54Z</dcterms:created>
  <dcterms:modified xsi:type="dcterms:W3CDTF">2008-03-18T00:47:58Z</dcterms:modified>
</cp:coreProperties>
</file>